
<file path=[Content_Types].xml><?xml version="1.0" encoding="utf-8"?>
<Types xmlns="http://schemas.openxmlformats.org/package/2006/content-types">
  <Default Extension="bin" ContentType="application/vnd.ms-office.activeX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0.xml" ContentType="application/vnd.ms-office.activeX+xml"/>
  <Override PartName="/ppt/activeX/activeX21.xml" ContentType="application/vnd.ms-office.activeX+xml"/>
  <Override PartName="/ppt/activeX/activeX22.xml" ContentType="application/vnd.ms-office.activeX+xml"/>
  <Override PartName="/ppt/activeX/activeX23.xml" ContentType="application/vnd.ms-office.activeX+xml"/>
  <Override PartName="/ppt/activeX/activeX24.xml" ContentType="application/vnd.ms-office.activeX+xml"/>
  <Override PartName="/ppt/activeX/activeX25.xml" ContentType="application/vnd.ms-office.activeX+xml"/>
  <Override PartName="/ppt/activeX/activeX26.xml" ContentType="application/vnd.ms-office.activeX+xml"/>
  <Override PartName="/ppt/activeX/activeX27.xml" ContentType="application/vnd.ms-office.activeX+xml"/>
  <Override PartName="/ppt/activeX/activeX28.xml" ContentType="application/vnd.ms-office.activeX+xml"/>
  <Override PartName="/ppt/activeX/activeX29.xml" ContentType="application/vnd.ms-office.activeX+xml"/>
  <Override PartName="/ppt/activeX/activeX30.xml" ContentType="application/vnd.ms-office.activeX+xml"/>
  <Override PartName="/ppt/activeX/activeX31.xml" ContentType="application/vnd.ms-office.activeX+xml"/>
  <Override PartName="/ppt/activeX/activeX32.xml" ContentType="application/vnd.ms-office.activeX+xml"/>
  <Override PartName="/ppt/activeX/activeX33.xml" ContentType="application/vnd.ms-office.activeX+xml"/>
  <Override PartName="/ppt/activeX/activeX34.xml" ContentType="application/vnd.ms-office.activeX+xml"/>
  <Override PartName="/ppt/activeX/activeX35.xml" ContentType="application/vnd.ms-office.activeX+xml"/>
  <Override PartName="/ppt/activeX/activeX36.xml" ContentType="application/vnd.ms-office.activeX+xml"/>
  <Override PartName="/ppt/activeX/activeX37.xml" ContentType="application/vnd.ms-office.activeX+xml"/>
  <Override PartName="/ppt/activeX/activeX38.xml" ContentType="application/vnd.ms-office.activeX+xml"/>
  <Override PartName="/ppt/activeX/activeX39.xml" ContentType="application/vnd.ms-office.activeX+xml"/>
  <Override PartName="/ppt/activeX/activeX40.xml" ContentType="application/vnd.ms-office.activeX+xml"/>
  <Override PartName="/ppt/activeX/activeX41.xml" ContentType="application/vnd.ms-office.activeX+xml"/>
  <Override PartName="/ppt/activeX/activeX42.xml" ContentType="application/vnd.ms-office.activeX+xml"/>
  <Override PartName="/ppt/activeX/activeX43.xml" ContentType="application/vnd.ms-office.activeX+xml"/>
  <Override PartName="/ppt/activeX/activeX44.xml" ContentType="application/vnd.ms-office.activeX+xml"/>
  <Override PartName="/ppt/activeX/activeX45.xml" ContentType="application/vnd.ms-office.activeX+xml"/>
  <Override PartName="/ppt/activeX/activeX46.xml" ContentType="application/vnd.ms-office.activeX+xml"/>
  <Override PartName="/ppt/activeX/activeX47.xml" ContentType="application/vnd.ms-office.activeX+xml"/>
  <Override PartName="/ppt/activeX/activeX48.xml" ContentType="application/vnd.ms-office.activeX+xml"/>
  <Override PartName="/ppt/activeX/activeX49.xml" ContentType="application/vnd.ms-office.activeX+xml"/>
  <Override PartName="/ppt/activeX/activeX50.xml" ContentType="application/vnd.ms-office.activeX+xml"/>
  <Override PartName="/ppt/activeX/activeX51.xml" ContentType="application/vnd.ms-office.activeX+xml"/>
  <Override PartName="/ppt/activeX/activeX52.xml" ContentType="application/vnd.ms-office.activeX+xml"/>
  <Override PartName="/ppt/activeX/activeX53.xml" ContentType="application/vnd.ms-office.activeX+xml"/>
  <Override PartName="/ppt/activeX/activeX54.xml" ContentType="application/vnd.ms-office.activeX+xml"/>
  <Override PartName="/ppt/activeX/activeX55.xml" ContentType="application/vnd.ms-office.activeX+xml"/>
  <Override PartName="/ppt/activeX/activeX56.xml" ContentType="application/vnd.ms-office.activeX+xml"/>
  <Override PartName="/ppt/activeX/activeX57.xml" ContentType="application/vnd.ms-office.activeX+xml"/>
  <Override PartName="/ppt/activeX/activeX58.xml" ContentType="application/vnd.ms-office.activeX+xml"/>
  <Override PartName="/ppt/activeX/activeX59.xml" ContentType="application/vnd.ms-office.activeX+xml"/>
  <Override PartName="/ppt/activeX/activeX60.xml" ContentType="application/vnd.ms-office.activeX+xml"/>
  <Override PartName="/ppt/activeX/activeX61.xml" ContentType="application/vnd.ms-office.activeX+xml"/>
  <Override PartName="/ppt/activeX/activeX62.xml" ContentType="application/vnd.ms-office.activeX+xml"/>
  <Override PartName="/ppt/activeX/activeX63.xml" ContentType="application/vnd.ms-office.activeX+xml"/>
  <Override PartName="/ppt/activeX/activeX64.xml" ContentType="application/vnd.ms-office.activeX+xml"/>
  <Override PartName="/ppt/activeX/activeX65.xml" ContentType="application/vnd.ms-office.activeX+xml"/>
  <Override PartName="/ppt/activeX/activeX66.xml" ContentType="application/vnd.ms-office.activeX+xml"/>
  <Override PartName="/ppt/activeX/activeX67.xml" ContentType="application/vnd.ms-office.activeX+xml"/>
  <Override PartName="/ppt/activeX/activeX68.xml" ContentType="application/vnd.ms-office.activeX+xml"/>
  <Override PartName="/ppt/activeX/activeX69.xml" ContentType="application/vnd.ms-office.activeX+xml"/>
  <Override PartName="/ppt/activeX/activeX70.xml" ContentType="application/vnd.ms-office.activeX+xml"/>
  <Override PartName="/ppt/activeX/activeX71.xml" ContentType="application/vnd.ms-office.activeX+xml"/>
  <Override PartName="/ppt/activeX/activeX72.xml" ContentType="application/vnd.ms-office.activeX+xml"/>
  <Override PartName="/ppt/activeX/activeX73.xml" ContentType="application/vnd.ms-office.activeX+xml"/>
  <Override PartName="/ppt/activeX/activeX74.xml" ContentType="application/vnd.ms-office.activeX+xml"/>
  <Override PartName="/ppt/activeX/activeX75.xml" ContentType="application/vnd.ms-office.activeX+xml"/>
  <Override PartName="/ppt/activeX/activeX76.xml" ContentType="application/vnd.ms-office.activeX+xml"/>
  <Override PartName="/ppt/activeX/activeX77.xml" ContentType="application/vnd.ms-office.activeX+xml"/>
  <Override PartName="/ppt/activeX/activeX78.xml" ContentType="application/vnd.ms-office.activeX+xml"/>
  <Override PartName="/ppt/activeX/activeX79.xml" ContentType="application/vnd.ms-office.activeX+xml"/>
  <Override PartName="/ppt/activeX/activeX80.xml" ContentType="application/vnd.ms-office.activeX+xml"/>
  <Override PartName="/ppt/activeX/activeX81.xml" ContentType="application/vnd.ms-office.activeX+xml"/>
  <Override PartName="/ppt/activeX/activeX82.xml" ContentType="application/vnd.ms-office.activeX+xml"/>
  <Override PartName="/ppt/activeX/activeX83.xml" ContentType="application/vnd.ms-office.activeX+xml"/>
  <Override PartName="/ppt/activeX/activeX84.xml" ContentType="application/vnd.ms-office.activeX+xml"/>
  <Override PartName="/ppt/activeX/activeX85.xml" ContentType="application/vnd.ms-office.activeX+xml"/>
  <Override PartName="/ppt/activeX/activeX86.xml" ContentType="application/vnd.ms-office.activeX+xml"/>
  <Override PartName="/ppt/activeX/activeX87.xml" ContentType="application/vnd.ms-office.activeX+xml"/>
  <Override PartName="/ppt/activeX/activeX88.xml" ContentType="application/vnd.ms-office.activeX+xml"/>
  <Override PartName="/ppt/activeX/activeX89.xml" ContentType="application/vnd.ms-office.activeX+xml"/>
  <Override PartName="/ppt/activeX/activeX90.xml" ContentType="application/vnd.ms-office.activeX+xml"/>
  <Override PartName="/ppt/activeX/activeX91.xml" ContentType="application/vnd.ms-office.activeX+xml"/>
  <Override PartName="/ppt/activeX/activeX92.xml" ContentType="application/vnd.ms-office.activeX+xml"/>
  <Override PartName="/ppt/activeX/activeX93.xml" ContentType="application/vnd.ms-office.activeX+xml"/>
  <Override PartName="/ppt/activeX/activeX94.xml" ContentType="application/vnd.ms-office.activeX+xml"/>
  <Override PartName="/ppt/activeX/activeX95.xml" ContentType="application/vnd.ms-office.activeX+xml"/>
  <Override PartName="/ppt/activeX/activeX96.xml" ContentType="application/vnd.ms-office.activeX+xml"/>
  <Override PartName="/ppt/activeX/activeX97.xml" ContentType="application/vnd.ms-office.activeX+xml"/>
  <Override PartName="/ppt/activeX/activeX98.xml" ContentType="application/vnd.ms-office.activeX+xml"/>
  <Override PartName="/ppt/activeX/activeX99.xml" ContentType="application/vnd.ms-office.activeX+xml"/>
  <Override PartName="/ppt/activeX/activeX100.xml" ContentType="application/vnd.ms-office.activeX+xml"/>
  <Override PartName="/ppt/activeX/activeX101.xml" ContentType="application/vnd.ms-office.activeX+xml"/>
  <Override PartName="/ppt/activeX/activeX102.xml" ContentType="application/vnd.ms-office.activeX+xml"/>
  <Override PartName="/ppt/activeX/activeX103.xml" ContentType="application/vnd.ms-office.activeX+xml"/>
  <Override PartName="/ppt/activeX/activeX104.xml" ContentType="application/vnd.ms-office.activeX+xml"/>
  <Override PartName="/ppt/activeX/activeX105.xml" ContentType="application/vnd.ms-office.activeX+xml"/>
  <Override PartName="/ppt/activeX/activeX106.xml" ContentType="application/vnd.ms-office.activeX+xml"/>
  <Override PartName="/ppt/activeX/activeX107.xml" ContentType="application/vnd.ms-office.activeX+xml"/>
  <Override PartName="/ppt/activeX/activeX108.xml" ContentType="application/vnd.ms-office.activeX+xml"/>
  <Override PartName="/ppt/activeX/activeX109.xml" ContentType="application/vnd.ms-office.activeX+xml"/>
  <Override PartName="/ppt/activeX/activeX110.xml" ContentType="application/vnd.ms-office.activeX+xml"/>
  <Override PartName="/ppt/activeX/activeX111.xml" ContentType="application/vnd.ms-office.activeX+xml"/>
  <Override PartName="/ppt/activeX/activeX112.xml" ContentType="application/vnd.ms-office.activeX+xml"/>
  <Override PartName="/ppt/activeX/activeX113.xml" ContentType="application/vnd.ms-office.activeX+xml"/>
  <Override PartName="/ppt/activeX/activeX114.xml" ContentType="application/vnd.ms-office.activeX+xml"/>
  <Override PartName="/ppt/activeX/activeX115.xml" ContentType="application/vnd.ms-office.activeX+xml"/>
  <Override PartName="/ppt/activeX/activeX116.xml" ContentType="application/vnd.ms-office.activeX+xml"/>
  <Override PartName="/ppt/activeX/activeX117.xml" ContentType="application/vnd.ms-office.activeX+xml"/>
  <Override PartName="/ppt/activeX/activeX118.xml" ContentType="application/vnd.ms-office.activeX+xml"/>
  <Override PartName="/ppt/activeX/activeX119.xml" ContentType="application/vnd.ms-office.activeX+xml"/>
  <Override PartName="/ppt/activeX/activeX120.xml" ContentType="application/vnd.ms-office.activeX+xml"/>
  <Override PartName="/ppt/activeX/activeX121.xml" ContentType="application/vnd.ms-office.activeX+xml"/>
  <Override PartName="/ppt/activeX/activeX122.xml" ContentType="application/vnd.ms-office.activeX+xml"/>
  <Override PartName="/ppt/activeX/activeX123.xml" ContentType="application/vnd.ms-office.activeX+xml"/>
  <Override PartName="/ppt/activeX/activeX124.xml" ContentType="application/vnd.ms-office.activeX+xml"/>
  <Override PartName="/ppt/activeX/activeX125.xml" ContentType="application/vnd.ms-office.activeX+xml"/>
  <Override PartName="/ppt/activeX/activeX126.xml" ContentType="application/vnd.ms-office.activeX+xml"/>
  <Override PartName="/ppt/activeX/activeX127.xml" ContentType="application/vnd.ms-office.activeX+xml"/>
  <Override PartName="/ppt/activeX/activeX128.xml" ContentType="application/vnd.ms-office.activeX+xml"/>
  <Override PartName="/ppt/activeX/activeX129.xml" ContentType="application/vnd.ms-office.activeX+xml"/>
  <Override PartName="/ppt/activeX/activeX130.xml" ContentType="application/vnd.ms-office.activeX+xml"/>
  <Override PartName="/ppt/activeX/activeX131.xml" ContentType="application/vnd.ms-office.activeX+xml"/>
  <Override PartName="/ppt/activeX/activeX132.xml" ContentType="application/vnd.ms-office.activeX+xml"/>
  <Override PartName="/ppt/activeX/activeX133.xml" ContentType="application/vnd.ms-office.activeX+xml"/>
  <Override PartName="/ppt/activeX/activeX134.xml" ContentType="application/vnd.ms-office.activeX+xml"/>
  <Override PartName="/ppt/activeX/activeX135.xml" ContentType="application/vnd.ms-office.activeX+xml"/>
  <Override PartName="/ppt/activeX/activeX136.xml" ContentType="application/vnd.ms-office.activeX+xml"/>
  <Override PartName="/ppt/activeX/activeX137.xml" ContentType="application/vnd.ms-office.activeX+xml"/>
  <Override PartName="/ppt/activeX/activeX138.xml" ContentType="application/vnd.ms-office.activeX+xml"/>
  <Override PartName="/ppt/activeX/activeX139.xml" ContentType="application/vnd.ms-office.activeX+xml"/>
  <Override PartName="/ppt/activeX/activeX140.xml" ContentType="application/vnd.ms-office.activeX+xml"/>
  <Override PartName="/ppt/activeX/activeX141.xml" ContentType="application/vnd.ms-office.activeX+xml"/>
  <Override PartName="/ppt/activeX/activeX142.xml" ContentType="application/vnd.ms-office.activeX+xml"/>
  <Override PartName="/ppt/activeX/activeX143.xml" ContentType="application/vnd.ms-office.activeX+xml"/>
  <Override PartName="/ppt/activeX/activeX144.xml" ContentType="application/vnd.ms-office.activeX+xml"/>
  <Override PartName="/ppt/activeX/activeX145.xml" ContentType="application/vnd.ms-office.activeX+xml"/>
  <Override PartName="/ppt/activeX/activeX146.xml" ContentType="application/vnd.ms-office.activeX+xml"/>
  <Override PartName="/ppt/activeX/activeX147.xml" ContentType="application/vnd.ms-office.activeX+xml"/>
  <Override PartName="/ppt/activeX/activeX148.xml" ContentType="application/vnd.ms-office.activeX+xml"/>
  <Override PartName="/ppt/activeX/activeX149.xml" ContentType="application/vnd.ms-office.activeX+xml"/>
  <Override PartName="/ppt/activeX/activeX150.xml" ContentType="application/vnd.ms-office.activeX+xml"/>
  <Override PartName="/ppt/activeX/activeX151.xml" ContentType="application/vnd.ms-office.activeX+xml"/>
  <Override PartName="/ppt/activeX/activeX152.xml" ContentType="application/vnd.ms-office.activeX+xml"/>
  <Override PartName="/ppt/activeX/activeX153.xml" ContentType="application/vnd.ms-office.activeX+xml"/>
  <Override PartName="/ppt/activeX/activeX154.xml" ContentType="application/vnd.ms-office.activeX+xml"/>
  <Override PartName="/ppt/activeX/activeX155.xml" ContentType="application/vnd.ms-office.activeX+xml"/>
  <Override PartName="/ppt/activeX/activeX156.xml" ContentType="application/vnd.ms-office.activeX+xml"/>
  <Override PartName="/ppt/activeX/activeX157.xml" ContentType="application/vnd.ms-office.activeX+xml"/>
  <Override PartName="/ppt/activeX/activeX158.xml" ContentType="application/vnd.ms-office.activeX+xml"/>
  <Override PartName="/ppt/activeX/activeX159.xml" ContentType="application/vnd.ms-office.activeX+xml"/>
  <Override PartName="/ppt/activeX/activeX160.xml" ContentType="application/vnd.ms-office.activeX+xml"/>
  <Override PartName="/ppt/activeX/activeX161.xml" ContentType="application/vnd.ms-office.activeX+xml"/>
  <Override PartName="/ppt/activeX/activeX162.xml" ContentType="application/vnd.ms-office.activeX+xml"/>
  <Override PartName="/ppt/activeX/activeX163.xml" ContentType="application/vnd.ms-office.activeX+xml"/>
  <Override PartName="/ppt/activeX/activeX164.xml" ContentType="application/vnd.ms-office.activeX+xml"/>
  <Override PartName="/ppt/activeX/activeX165.xml" ContentType="application/vnd.ms-office.activeX+xml"/>
  <Override PartName="/ppt/activeX/activeX166.xml" ContentType="application/vnd.ms-office.activeX+xml"/>
  <Override PartName="/ppt/activeX/activeX167.xml" ContentType="application/vnd.ms-office.activeX+xml"/>
  <Override PartName="/ppt/activeX/activeX168.xml" ContentType="application/vnd.ms-office.activeX+xml"/>
  <Override PartName="/ppt/activeX/activeX169.xml" ContentType="application/vnd.ms-office.activeX+xml"/>
  <Override PartName="/ppt/activeX/activeX170.xml" ContentType="application/vnd.ms-office.activeX+xml"/>
  <Override PartName="/ppt/activeX/activeX171.xml" ContentType="application/vnd.ms-office.activeX+xml"/>
  <Override PartName="/ppt/activeX/activeX172.xml" ContentType="application/vnd.ms-office.activeX+xml"/>
  <Override PartName="/ppt/activeX/activeX173.xml" ContentType="application/vnd.ms-office.activeX+xml"/>
  <Override PartName="/ppt/activeX/activeX174.xml" ContentType="application/vnd.ms-office.activeX+xml"/>
  <Override PartName="/ppt/activeX/activeX175.xml" ContentType="application/vnd.ms-office.activeX+xml"/>
  <Override PartName="/ppt/activeX/activeX176.xml" ContentType="application/vnd.ms-office.activeX+xml"/>
  <Override PartName="/ppt/activeX/activeX177.xml" ContentType="application/vnd.ms-office.activeX+xml"/>
  <Override PartName="/ppt/activeX/activeX178.xml" ContentType="application/vnd.ms-office.activeX+xml"/>
  <Override PartName="/ppt/activeX/activeX179.xml" ContentType="application/vnd.ms-office.activeX+xml"/>
  <Override PartName="/ppt/activeX/activeX180.xml" ContentType="application/vnd.ms-office.activeX+xml"/>
  <Override PartName="/ppt/activeX/activeX181.xml" ContentType="application/vnd.ms-office.activeX+xml"/>
  <Override PartName="/ppt/activeX/activeX182.xml" ContentType="application/vnd.ms-office.activeX+xml"/>
  <Override PartName="/ppt/activeX/activeX183.xml" ContentType="application/vnd.ms-office.activeX+xml"/>
  <Override PartName="/ppt/activeX/activeX184.xml" ContentType="application/vnd.ms-office.activeX+xml"/>
  <Override PartName="/ppt/activeX/activeX185.xml" ContentType="application/vnd.ms-office.activeX+xml"/>
  <Override PartName="/ppt/activeX/activeX186.xml" ContentType="application/vnd.ms-office.activeX+xml"/>
  <Override PartName="/ppt/activeX/activeX187.xml" ContentType="application/vnd.ms-office.activeX+xml"/>
  <Override PartName="/ppt/activeX/activeX188.xml" ContentType="application/vnd.ms-office.activeX+xml"/>
  <Override PartName="/ppt/activeX/activeX189.xml" ContentType="application/vnd.ms-office.activeX+xml"/>
  <Override PartName="/ppt/activeX/activeX190.xml" ContentType="application/vnd.ms-office.activeX+xml"/>
  <Override PartName="/ppt/activeX/activeX191.xml" ContentType="application/vnd.ms-office.activeX+xml"/>
  <Override PartName="/ppt/activeX/activeX192.xml" ContentType="application/vnd.ms-office.activeX+xml"/>
  <Override PartName="/ppt/activeX/activeX193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270" r:id="rId3"/>
    <p:sldId id="263" r:id="rId4"/>
    <p:sldId id="273" r:id="rId5"/>
    <p:sldId id="272" r:id="rId6"/>
    <p:sldId id="274" r:id="rId7"/>
    <p:sldId id="275" r:id="rId8"/>
    <p:sldId id="277" r:id="rId9"/>
    <p:sldId id="264" r:id="rId10"/>
    <p:sldId id="278" r:id="rId11"/>
    <p:sldId id="281" r:id="rId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660"/>
  </p:normalViewPr>
  <p:slideViewPr>
    <p:cSldViewPr>
      <p:cViewPr varScale="1">
        <p:scale>
          <a:sx n="110" d="100"/>
          <a:sy n="110" d="100"/>
        </p:scale>
        <p:origin x="93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_rels/activeX24.xml.rels><?xml version="1.0" encoding="UTF-8" standalone="yes"?>
<Relationships xmlns="http://schemas.openxmlformats.org/package/2006/relationships"><Relationship Id="rId1" Type="http://schemas.microsoft.com/office/2006/relationships/activeXControlBinary" Target="activeX24.bin"/></Relationships>
</file>

<file path=ppt/activeX/_rels/activeX25.xml.rels><?xml version="1.0" encoding="UTF-8" standalone="yes"?>
<Relationships xmlns="http://schemas.openxmlformats.org/package/2006/relationships"><Relationship Id="rId1" Type="http://schemas.microsoft.com/office/2006/relationships/activeXControlBinary" Target="activeX25.bin"/></Relationships>
</file>

<file path=ppt/activeX/_rels/activeX26.xml.rels><?xml version="1.0" encoding="UTF-8" standalone="yes"?>
<Relationships xmlns="http://schemas.openxmlformats.org/package/2006/relationships"><Relationship Id="rId1" Type="http://schemas.microsoft.com/office/2006/relationships/activeXControlBinary" Target="activeX26.bin"/></Relationships>
</file>

<file path=ppt/activeX/_rels/activeX27.xml.rels><?xml version="1.0" encoding="UTF-8" standalone="yes"?>
<Relationships xmlns="http://schemas.openxmlformats.org/package/2006/relationships"><Relationship Id="rId1" Type="http://schemas.microsoft.com/office/2006/relationships/activeXControlBinary" Target="activeX27.bin"/></Relationships>
</file>

<file path=ppt/activeX/_rels/activeX28.xml.rels><?xml version="1.0" encoding="UTF-8" standalone="yes"?>
<Relationships xmlns="http://schemas.openxmlformats.org/package/2006/relationships"><Relationship Id="rId1" Type="http://schemas.microsoft.com/office/2006/relationships/activeXControlBinary" Target="activeX28.bin"/></Relationships>
</file>

<file path=ppt/activeX/_rels/activeX29.xml.rels><?xml version="1.0" encoding="UTF-8" standalone="yes"?>
<Relationships xmlns="http://schemas.openxmlformats.org/package/2006/relationships"><Relationship Id="rId1" Type="http://schemas.microsoft.com/office/2006/relationships/activeXControlBinary" Target="activeX29.bin"/></Relationships>
</file>

<file path=ppt/activeX/_rels/activeX30.xml.rels><?xml version="1.0" encoding="UTF-8" standalone="yes"?>
<Relationships xmlns="http://schemas.openxmlformats.org/package/2006/relationships"><Relationship Id="rId1" Type="http://schemas.microsoft.com/office/2006/relationships/activeXControlBinary" Target="activeX30.bin"/></Relationships>
</file>

<file path=ppt/activeX/_rels/activeX31.xml.rels><?xml version="1.0" encoding="UTF-8" standalone="yes"?>
<Relationships xmlns="http://schemas.openxmlformats.org/package/2006/relationships"><Relationship Id="rId1" Type="http://schemas.microsoft.com/office/2006/relationships/activeXControlBinary" Target="activeX31.bin"/></Relationships>
</file>

<file path=ppt/activeX/_rels/activeX32.xml.rels><?xml version="1.0" encoding="UTF-8" standalone="yes"?>
<Relationships xmlns="http://schemas.openxmlformats.org/package/2006/relationships"><Relationship Id="rId1" Type="http://schemas.microsoft.com/office/2006/relationships/activeXControlBinary" Target="activeX32.bin"/></Relationships>
</file>

<file path=ppt/activeX/_rels/activeX33.xml.rels><?xml version="1.0" encoding="UTF-8" standalone="yes"?>
<Relationships xmlns="http://schemas.openxmlformats.org/package/2006/relationships"><Relationship Id="rId1" Type="http://schemas.microsoft.com/office/2006/relationships/activeXControlBinary" Target="activeX33.bin"/></Relationships>
</file>

<file path=ppt/activeX/_rels/activeX34.xml.rels><?xml version="1.0" encoding="UTF-8" standalone="yes"?>
<Relationships xmlns="http://schemas.openxmlformats.org/package/2006/relationships"><Relationship Id="rId1" Type="http://schemas.microsoft.com/office/2006/relationships/activeXControlBinary" Target="activeX34.bin"/></Relationships>
</file>

<file path=ppt/activeX/_rels/activeX35.xml.rels><?xml version="1.0" encoding="UTF-8" standalone="yes"?>
<Relationships xmlns="http://schemas.openxmlformats.org/package/2006/relationships"><Relationship Id="rId1" Type="http://schemas.microsoft.com/office/2006/relationships/activeXControlBinary" Target="activeX35.bin"/></Relationships>
</file>

<file path=ppt/activeX/_rels/activeX36.xml.rels><?xml version="1.0" encoding="UTF-8" standalone="yes"?>
<Relationships xmlns="http://schemas.openxmlformats.org/package/2006/relationships"><Relationship Id="rId1" Type="http://schemas.microsoft.com/office/2006/relationships/activeXControlBinary" Target="activeX36.bin"/></Relationships>
</file>

<file path=ppt/activeX/_rels/activeX37.xml.rels><?xml version="1.0" encoding="UTF-8" standalone="yes"?>
<Relationships xmlns="http://schemas.openxmlformats.org/package/2006/relationships"><Relationship Id="rId1" Type="http://schemas.microsoft.com/office/2006/relationships/activeXControlBinary" Target="activeX37.bin"/></Relationships>
</file>

<file path=ppt/activeX/_rels/activeX38.xml.rels><?xml version="1.0" encoding="UTF-8" standalone="yes"?>
<Relationships xmlns="http://schemas.openxmlformats.org/package/2006/relationships"><Relationship Id="rId1" Type="http://schemas.microsoft.com/office/2006/relationships/activeXControlBinary" Target="activeX38.bin"/></Relationships>
</file>

<file path=ppt/activeX/_rels/activeX39.xml.rels><?xml version="1.0" encoding="UTF-8" standalone="yes"?>
<Relationships xmlns="http://schemas.openxmlformats.org/package/2006/relationships"><Relationship Id="rId1" Type="http://schemas.microsoft.com/office/2006/relationships/activeXControlBinary" Target="activeX39.bin"/></Relationships>
</file>

<file path=ppt/activeX/_rels/activeX40.xml.rels><?xml version="1.0" encoding="UTF-8" standalone="yes"?>
<Relationships xmlns="http://schemas.openxmlformats.org/package/2006/relationships"><Relationship Id="rId1" Type="http://schemas.microsoft.com/office/2006/relationships/activeXControlBinary" Target="activeX40.bin"/></Relationships>
</file>

<file path=ppt/activeX/_rels/activeX41.xml.rels><?xml version="1.0" encoding="UTF-8" standalone="yes"?>
<Relationships xmlns="http://schemas.openxmlformats.org/package/2006/relationships"><Relationship Id="rId1" Type="http://schemas.microsoft.com/office/2006/relationships/activeXControlBinary" Target="activeX41.bin"/></Relationships>
</file>

<file path=ppt/activeX/_rels/activeX42.xml.rels><?xml version="1.0" encoding="UTF-8" standalone="yes"?>
<Relationships xmlns="http://schemas.openxmlformats.org/package/2006/relationships"><Relationship Id="rId1" Type="http://schemas.microsoft.com/office/2006/relationships/activeXControlBinary" Target="activeX42.bin"/></Relationships>
</file>

<file path=ppt/activeX/_rels/activeX43.xml.rels><?xml version="1.0" encoding="UTF-8" standalone="yes"?>
<Relationships xmlns="http://schemas.openxmlformats.org/package/2006/relationships"><Relationship Id="rId1" Type="http://schemas.microsoft.com/office/2006/relationships/activeXControlBinary" Target="activeX43.bin"/></Relationships>
</file>

<file path=ppt/activeX/_rels/activeX44.xml.rels><?xml version="1.0" encoding="UTF-8" standalone="yes"?>
<Relationships xmlns="http://schemas.openxmlformats.org/package/2006/relationships"><Relationship Id="rId1" Type="http://schemas.microsoft.com/office/2006/relationships/activeXControlBinary" Target="activeX44.bin"/></Relationships>
</file>

<file path=ppt/activeX/_rels/activeX45.xml.rels><?xml version="1.0" encoding="UTF-8" standalone="yes"?>
<Relationships xmlns="http://schemas.openxmlformats.org/package/2006/relationships"><Relationship Id="rId1" Type="http://schemas.microsoft.com/office/2006/relationships/activeXControlBinary" Target="activeX45.bin"/></Relationships>
</file>

<file path=ppt/activeX/_rels/activeX46.xml.rels><?xml version="1.0" encoding="UTF-8" standalone="yes"?>
<Relationships xmlns="http://schemas.openxmlformats.org/package/2006/relationships"><Relationship Id="rId1" Type="http://schemas.microsoft.com/office/2006/relationships/activeXControlBinary" Target="activeX46.bin"/></Relationships>
</file>

<file path=ppt/activeX/_rels/activeX47.xml.rels><?xml version="1.0" encoding="UTF-8" standalone="yes"?>
<Relationships xmlns="http://schemas.openxmlformats.org/package/2006/relationships"><Relationship Id="rId1" Type="http://schemas.microsoft.com/office/2006/relationships/activeXControlBinary" Target="activeX47.bin"/></Relationships>
</file>

<file path=ppt/activeX/_rels/activeX48.xml.rels><?xml version="1.0" encoding="UTF-8" standalone="yes"?>
<Relationships xmlns="http://schemas.openxmlformats.org/package/2006/relationships"><Relationship Id="rId1" Type="http://schemas.microsoft.com/office/2006/relationships/activeXControlBinary" Target="activeX48.bin"/></Relationships>
</file>

<file path=ppt/activeX/_rels/activeX49.xml.rels><?xml version="1.0" encoding="UTF-8" standalone="yes"?>
<Relationships xmlns="http://schemas.openxmlformats.org/package/2006/relationships"><Relationship Id="rId1" Type="http://schemas.microsoft.com/office/2006/relationships/activeXControlBinary" Target="activeX49.bin"/></Relationships>
</file>

<file path=ppt/activeX/_rels/activeX50.xml.rels><?xml version="1.0" encoding="UTF-8" standalone="yes"?>
<Relationships xmlns="http://schemas.openxmlformats.org/package/2006/relationships"><Relationship Id="rId1" Type="http://schemas.microsoft.com/office/2006/relationships/activeXControlBinary" Target="activeX50.bin"/></Relationships>
</file>

<file path=ppt/activeX/_rels/activeX51.xml.rels><?xml version="1.0" encoding="UTF-8" standalone="yes"?>
<Relationships xmlns="http://schemas.openxmlformats.org/package/2006/relationships"><Relationship Id="rId1" Type="http://schemas.microsoft.com/office/2006/relationships/activeXControlBinary" Target="activeX51.bin"/></Relationships>
</file>

<file path=ppt/activeX/_rels/activeX52.xml.rels><?xml version="1.0" encoding="UTF-8" standalone="yes"?>
<Relationships xmlns="http://schemas.openxmlformats.org/package/2006/relationships"><Relationship Id="rId1" Type="http://schemas.microsoft.com/office/2006/relationships/activeXControlBinary" Target="activeX52.bin"/></Relationships>
</file>

<file path=ppt/activeX/_rels/activeX53.xml.rels><?xml version="1.0" encoding="UTF-8" standalone="yes"?>
<Relationships xmlns="http://schemas.openxmlformats.org/package/2006/relationships"><Relationship Id="rId1" Type="http://schemas.microsoft.com/office/2006/relationships/activeXControlBinary" Target="activeX53.bin"/></Relationships>
</file>

<file path=ppt/activeX/_rels/activeX54.xml.rels><?xml version="1.0" encoding="UTF-8" standalone="yes"?>
<Relationships xmlns="http://schemas.openxmlformats.org/package/2006/relationships"><Relationship Id="rId1" Type="http://schemas.microsoft.com/office/2006/relationships/activeXControlBinary" Target="activeX54.bin"/></Relationships>
</file>

<file path=ppt/activeX/_rels/activeX55.xml.rels><?xml version="1.0" encoding="UTF-8" standalone="yes"?>
<Relationships xmlns="http://schemas.openxmlformats.org/package/2006/relationships"><Relationship Id="rId1" Type="http://schemas.microsoft.com/office/2006/relationships/activeXControlBinary" Target="activeX55.bin"/></Relationships>
</file>

<file path=ppt/activeX/_rels/activeX56.xml.rels><?xml version="1.0" encoding="UTF-8" standalone="yes"?>
<Relationships xmlns="http://schemas.openxmlformats.org/package/2006/relationships"><Relationship Id="rId1" Type="http://schemas.microsoft.com/office/2006/relationships/activeXControlBinary" Target="activeX56.bin"/></Relationships>
</file>

<file path=ppt/activeX/_rels/activeX57.xml.rels><?xml version="1.0" encoding="UTF-8" standalone="yes"?>
<Relationships xmlns="http://schemas.openxmlformats.org/package/2006/relationships"><Relationship Id="rId1" Type="http://schemas.microsoft.com/office/2006/relationships/activeXControlBinary" Target="activeX57.bin"/></Relationships>
</file>

<file path=ppt/activeX/_rels/activeX58.xml.rels><?xml version="1.0" encoding="UTF-8" standalone="yes"?>
<Relationships xmlns="http://schemas.openxmlformats.org/package/2006/relationships"><Relationship Id="rId1" Type="http://schemas.microsoft.com/office/2006/relationships/activeXControlBinary" Target="activeX58.bin"/></Relationships>
</file>

<file path=ppt/activeX/_rels/activeX59.xml.rels><?xml version="1.0" encoding="UTF-8" standalone="yes"?>
<Relationships xmlns="http://schemas.openxmlformats.org/package/2006/relationships"><Relationship Id="rId1" Type="http://schemas.microsoft.com/office/2006/relationships/activeXControlBinary" Target="activeX59.bin"/></Relationships>
</file>

<file path=ppt/activeX/_rels/activeX60.xml.rels><?xml version="1.0" encoding="UTF-8" standalone="yes"?>
<Relationships xmlns="http://schemas.openxmlformats.org/package/2006/relationships"><Relationship Id="rId1" Type="http://schemas.microsoft.com/office/2006/relationships/activeXControlBinary" Target="activeX60.bin"/></Relationships>
</file>

<file path=ppt/activeX/_rels/activeX61.xml.rels><?xml version="1.0" encoding="UTF-8" standalone="yes"?>
<Relationships xmlns="http://schemas.openxmlformats.org/package/2006/relationships"><Relationship Id="rId1" Type="http://schemas.microsoft.com/office/2006/relationships/activeXControlBinary" Target="activeX61.bin"/></Relationships>
</file>

<file path=ppt/activeX/_rels/activeX62.xml.rels><?xml version="1.0" encoding="UTF-8" standalone="yes"?>
<Relationships xmlns="http://schemas.openxmlformats.org/package/2006/relationships"><Relationship Id="rId1" Type="http://schemas.microsoft.com/office/2006/relationships/activeXControlBinary" Target="activeX62.bin"/></Relationships>
</file>

<file path=ppt/activeX/_rels/activeX63.xml.rels><?xml version="1.0" encoding="UTF-8" standalone="yes"?>
<Relationships xmlns="http://schemas.openxmlformats.org/package/2006/relationships"><Relationship Id="rId1" Type="http://schemas.microsoft.com/office/2006/relationships/activeXControlBinary" Target="activeX63.bin"/></Relationships>
</file>

<file path=ppt/activeX/_rels/activeX64.xml.rels><?xml version="1.0" encoding="UTF-8" standalone="yes"?>
<Relationships xmlns="http://schemas.openxmlformats.org/package/2006/relationships"><Relationship Id="rId1" Type="http://schemas.microsoft.com/office/2006/relationships/activeXControlBinary" Target="activeX64.bin"/></Relationships>
</file>

<file path=ppt/activeX/_rels/activeX65.xml.rels><?xml version="1.0" encoding="UTF-8" standalone="yes"?>
<Relationships xmlns="http://schemas.openxmlformats.org/package/2006/relationships"><Relationship Id="rId1" Type="http://schemas.microsoft.com/office/2006/relationships/activeXControlBinary" Target="activeX65.bin"/></Relationships>
</file>

<file path=ppt/activeX/_rels/activeX66.xml.rels><?xml version="1.0" encoding="UTF-8" standalone="yes"?>
<Relationships xmlns="http://schemas.openxmlformats.org/package/2006/relationships"><Relationship Id="rId1" Type="http://schemas.microsoft.com/office/2006/relationships/activeXControlBinary" Target="activeX66.bin"/></Relationships>
</file>

<file path=ppt/activeX/_rels/activeX67.xml.rels><?xml version="1.0" encoding="UTF-8" standalone="yes"?>
<Relationships xmlns="http://schemas.openxmlformats.org/package/2006/relationships"><Relationship Id="rId1" Type="http://schemas.microsoft.com/office/2006/relationships/activeXControlBinary" Target="activeX67.bin"/></Relationships>
</file>

<file path=ppt/activeX/_rels/activeX68.xml.rels><?xml version="1.0" encoding="UTF-8" standalone="yes"?>
<Relationships xmlns="http://schemas.openxmlformats.org/package/2006/relationships"><Relationship Id="rId1" Type="http://schemas.microsoft.com/office/2006/relationships/activeXControlBinary" Target="activeX68.bin"/></Relationships>
</file>

<file path=ppt/activeX/_rels/activeX69.xml.rels><?xml version="1.0" encoding="UTF-8" standalone="yes"?>
<Relationships xmlns="http://schemas.openxmlformats.org/package/2006/relationships"><Relationship Id="rId1" Type="http://schemas.microsoft.com/office/2006/relationships/activeXControlBinary" Target="activeX69.bin"/></Relationships>
</file>

<file path=ppt/activeX/_rels/activeX70.xml.rels><?xml version="1.0" encoding="UTF-8" standalone="yes"?>
<Relationships xmlns="http://schemas.openxmlformats.org/package/2006/relationships"><Relationship Id="rId1" Type="http://schemas.microsoft.com/office/2006/relationships/activeXControlBinary" Target="activeX70.bin"/></Relationships>
</file>

<file path=ppt/activeX/_rels/activeX71.xml.rels><?xml version="1.0" encoding="UTF-8" standalone="yes"?>
<Relationships xmlns="http://schemas.openxmlformats.org/package/2006/relationships"><Relationship Id="rId1" Type="http://schemas.microsoft.com/office/2006/relationships/activeXControlBinary" Target="activeX71.bin"/></Relationships>
</file>

<file path=ppt/activeX/_rels/activeX72.xml.rels><?xml version="1.0" encoding="UTF-8" standalone="yes"?>
<Relationships xmlns="http://schemas.openxmlformats.org/package/2006/relationships"><Relationship Id="rId1" Type="http://schemas.microsoft.com/office/2006/relationships/activeXControlBinary" Target="activeX72.bin"/></Relationships>
</file>

<file path=ppt/activeX/_rels/activeX73.xml.rels><?xml version="1.0" encoding="UTF-8" standalone="yes"?>
<Relationships xmlns="http://schemas.openxmlformats.org/package/2006/relationships"><Relationship Id="rId1" Type="http://schemas.microsoft.com/office/2006/relationships/activeXControlBinary" Target="activeX73.bin"/></Relationships>
</file>

<file path=ppt/activeX/_rels/activeX74.xml.rels><?xml version="1.0" encoding="UTF-8" standalone="yes"?>
<Relationships xmlns="http://schemas.openxmlformats.org/package/2006/relationships"><Relationship Id="rId1" Type="http://schemas.microsoft.com/office/2006/relationships/activeXControlBinary" Target="activeX74.bin"/></Relationships>
</file>

<file path=ppt/activeX/_rels/activeX75.xml.rels><?xml version="1.0" encoding="UTF-8" standalone="yes"?>
<Relationships xmlns="http://schemas.openxmlformats.org/package/2006/relationships"><Relationship Id="rId1" Type="http://schemas.microsoft.com/office/2006/relationships/activeXControlBinary" Target="activeX75.bin"/></Relationships>
</file>

<file path=ppt/activeX/_rels/activeX76.xml.rels><?xml version="1.0" encoding="UTF-8" standalone="yes"?>
<Relationships xmlns="http://schemas.openxmlformats.org/package/2006/relationships"><Relationship Id="rId1" Type="http://schemas.microsoft.com/office/2006/relationships/activeXControlBinary" Target="activeX76.bin"/></Relationships>
</file>

<file path=ppt/activeX/_rels/activeX77.xml.rels><?xml version="1.0" encoding="UTF-8" standalone="yes"?>
<Relationships xmlns="http://schemas.openxmlformats.org/package/2006/relationships"><Relationship Id="rId1" Type="http://schemas.microsoft.com/office/2006/relationships/activeXControlBinary" Target="activeX77.bin"/></Relationships>
</file>

<file path=ppt/activeX/_rels/activeX78.xml.rels><?xml version="1.0" encoding="UTF-8" standalone="yes"?>
<Relationships xmlns="http://schemas.openxmlformats.org/package/2006/relationships"><Relationship Id="rId1" Type="http://schemas.microsoft.com/office/2006/relationships/activeXControlBinary" Target="activeX78.bin"/></Relationships>
</file>

<file path=ppt/activeX/_rels/activeX79.xml.rels><?xml version="1.0" encoding="UTF-8" standalone="yes"?>
<Relationships xmlns="http://schemas.openxmlformats.org/package/2006/relationships"><Relationship Id="rId1" Type="http://schemas.microsoft.com/office/2006/relationships/activeXControlBinary" Target="activeX79.bin"/></Relationships>
</file>

<file path=ppt/activeX/_rels/activeX80.xml.rels><?xml version="1.0" encoding="UTF-8" standalone="yes"?>
<Relationships xmlns="http://schemas.openxmlformats.org/package/2006/relationships"><Relationship Id="rId1" Type="http://schemas.microsoft.com/office/2006/relationships/activeXControlBinary" Target="activeX80.bin"/></Relationships>
</file>

<file path=ppt/activeX/_rels/activeX81.xml.rels><?xml version="1.0" encoding="UTF-8" standalone="yes"?>
<Relationships xmlns="http://schemas.openxmlformats.org/package/2006/relationships"><Relationship Id="rId1" Type="http://schemas.microsoft.com/office/2006/relationships/activeXControlBinary" Target="activeX81.bin"/></Relationships>
</file>

<file path=ppt/activeX/_rels/activeX82.xml.rels><?xml version="1.0" encoding="UTF-8" standalone="yes"?>
<Relationships xmlns="http://schemas.openxmlformats.org/package/2006/relationships"><Relationship Id="rId1" Type="http://schemas.microsoft.com/office/2006/relationships/activeXControlBinary" Target="activeX82.bin"/></Relationships>
</file>

<file path=ppt/activeX/_rels/activeX83.xml.rels><?xml version="1.0" encoding="UTF-8" standalone="yes"?>
<Relationships xmlns="http://schemas.openxmlformats.org/package/2006/relationships"><Relationship Id="rId1" Type="http://schemas.microsoft.com/office/2006/relationships/activeXControlBinary" Target="activeX83.bin"/></Relationships>
</file>

<file path=ppt/activeX/_rels/activeX84.xml.rels><?xml version="1.0" encoding="UTF-8" standalone="yes"?>
<Relationships xmlns="http://schemas.openxmlformats.org/package/2006/relationships"><Relationship Id="rId1" Type="http://schemas.microsoft.com/office/2006/relationships/activeXControlBinary" Target="activeX84.bin"/></Relationships>
</file>

<file path=ppt/activeX/_rels/activeX85.xml.rels><?xml version="1.0" encoding="UTF-8" standalone="yes"?>
<Relationships xmlns="http://schemas.openxmlformats.org/package/2006/relationships"><Relationship Id="rId1" Type="http://schemas.microsoft.com/office/2006/relationships/activeXControlBinary" Target="activeX85.bin"/></Relationships>
</file>

<file path=ppt/activeX/_rels/activeX86.xml.rels><?xml version="1.0" encoding="UTF-8" standalone="yes"?>
<Relationships xmlns="http://schemas.openxmlformats.org/package/2006/relationships"><Relationship Id="rId1" Type="http://schemas.microsoft.com/office/2006/relationships/activeXControlBinary" Target="activeX86.bin"/></Relationships>
</file>

<file path=ppt/activeX/_rels/activeX87.xml.rels><?xml version="1.0" encoding="UTF-8" standalone="yes"?>
<Relationships xmlns="http://schemas.openxmlformats.org/package/2006/relationships"><Relationship Id="rId1" Type="http://schemas.microsoft.com/office/2006/relationships/activeXControlBinary" Target="activeX87.bin"/></Relationships>
</file>

<file path=ppt/activeX/_rels/activeX88.xml.rels><?xml version="1.0" encoding="UTF-8" standalone="yes"?>
<Relationships xmlns="http://schemas.openxmlformats.org/package/2006/relationships"><Relationship Id="rId1" Type="http://schemas.microsoft.com/office/2006/relationships/activeXControlBinary" Target="activeX88.bin"/></Relationships>
</file>

<file path=ppt/activeX/_rels/activeX89.xml.rels><?xml version="1.0" encoding="UTF-8" standalone="yes"?>
<Relationships xmlns="http://schemas.openxmlformats.org/package/2006/relationships"><Relationship Id="rId1" Type="http://schemas.microsoft.com/office/2006/relationships/activeXControlBinary" Target="activeX89.bin"/></Relationships>
</file>

<file path=ppt/activeX/_rels/activeX90.xml.rels><?xml version="1.0" encoding="UTF-8" standalone="yes"?>
<Relationships xmlns="http://schemas.openxmlformats.org/package/2006/relationships"><Relationship Id="rId1" Type="http://schemas.microsoft.com/office/2006/relationships/activeXControlBinary" Target="activeX90.bin"/></Relationships>
</file>

<file path=ppt/activeX/_rels/activeX91.xml.rels><?xml version="1.0" encoding="UTF-8" standalone="yes"?>
<Relationships xmlns="http://schemas.openxmlformats.org/package/2006/relationships"><Relationship Id="rId1" Type="http://schemas.microsoft.com/office/2006/relationships/activeXControlBinary" Target="activeX91.bin"/></Relationships>
</file>

<file path=ppt/activeX/_rels/activeX92.xml.rels><?xml version="1.0" encoding="UTF-8" standalone="yes"?>
<Relationships xmlns="http://schemas.openxmlformats.org/package/2006/relationships"><Relationship Id="rId1" Type="http://schemas.microsoft.com/office/2006/relationships/activeXControlBinary" Target="activeX92.bin"/></Relationships>
</file>

<file path=ppt/activeX/_rels/activeX93.xml.rels><?xml version="1.0" encoding="UTF-8" standalone="yes"?>
<Relationships xmlns="http://schemas.openxmlformats.org/package/2006/relationships"><Relationship Id="rId1" Type="http://schemas.microsoft.com/office/2006/relationships/activeXControlBinary" Target="activeX93.bin"/></Relationships>
</file>

<file path=ppt/activeX/_rels/activeX94.xml.rels><?xml version="1.0" encoding="UTF-8" standalone="yes"?>
<Relationships xmlns="http://schemas.openxmlformats.org/package/2006/relationships"><Relationship Id="rId1" Type="http://schemas.microsoft.com/office/2006/relationships/activeXControlBinary" Target="activeX94.bin"/></Relationships>
</file>

<file path=ppt/activeX/_rels/activeX95.xml.rels><?xml version="1.0" encoding="UTF-8" standalone="yes"?>
<Relationships xmlns="http://schemas.openxmlformats.org/package/2006/relationships"><Relationship Id="rId1" Type="http://schemas.microsoft.com/office/2006/relationships/activeXControlBinary" Target="activeX95.bin"/></Relationships>
</file>

<file path=ppt/activeX/_rels/activeX96.xml.rels><?xml version="1.0" encoding="UTF-8" standalone="yes"?>
<Relationships xmlns="http://schemas.openxmlformats.org/package/2006/relationships"><Relationship Id="rId1" Type="http://schemas.microsoft.com/office/2006/relationships/activeXControlBinary" Target="activeX96.bin"/></Relationships>
</file>

<file path=ppt/activeX/_rels/activeX97.xml.rels><?xml version="1.0" encoding="UTF-8" standalone="yes"?>
<Relationships xmlns="http://schemas.openxmlformats.org/package/2006/relationships"><Relationship Id="rId1" Type="http://schemas.microsoft.com/office/2006/relationships/activeXControlBinary" Target="activeX97.bin"/></Relationships>
</file>

<file path=ppt/activeX/_rels/activeX98.xml.rels><?xml version="1.0" encoding="UTF-8" standalone="yes"?>
<Relationships xmlns="http://schemas.openxmlformats.org/package/2006/relationships"><Relationship Id="rId1" Type="http://schemas.microsoft.com/office/2006/relationships/activeXControlBinary" Target="activeX98.bin"/></Relationships>
</file>

<file path=ppt/activeX/_rels/activeX99.xml.rels><?xml version="1.0" encoding="UTF-8" standalone="yes"?>
<Relationships xmlns="http://schemas.openxmlformats.org/package/2006/relationships"><Relationship Id="rId1" Type="http://schemas.microsoft.com/office/2006/relationships/activeXControlBinary" Target="activeX99.bin"/></Relationships>
</file>

<file path=ppt/activeX/_rels/activeX100.xml.rels><?xml version="1.0" encoding="UTF-8" standalone="yes"?>
<Relationships xmlns="http://schemas.openxmlformats.org/package/2006/relationships"><Relationship Id="rId1" Type="http://schemas.microsoft.com/office/2006/relationships/activeXControlBinary" Target="activeX100.bin"/></Relationships>
</file>

<file path=ppt/activeX/_rels/activeX101.xml.rels><?xml version="1.0" encoding="UTF-8" standalone="yes"?>
<Relationships xmlns="http://schemas.openxmlformats.org/package/2006/relationships"><Relationship Id="rId1" Type="http://schemas.microsoft.com/office/2006/relationships/activeXControlBinary" Target="activeX101.bin"/></Relationships>
</file>

<file path=ppt/activeX/_rels/activeX102.xml.rels><?xml version="1.0" encoding="UTF-8" standalone="yes"?>
<Relationships xmlns="http://schemas.openxmlformats.org/package/2006/relationships"><Relationship Id="rId1" Type="http://schemas.microsoft.com/office/2006/relationships/activeXControlBinary" Target="activeX102.bin"/></Relationships>
</file>

<file path=ppt/activeX/_rels/activeX103.xml.rels><?xml version="1.0" encoding="UTF-8" standalone="yes"?>
<Relationships xmlns="http://schemas.openxmlformats.org/package/2006/relationships"><Relationship Id="rId1" Type="http://schemas.microsoft.com/office/2006/relationships/activeXControlBinary" Target="activeX103.bin"/></Relationships>
</file>

<file path=ppt/activeX/_rels/activeX104.xml.rels><?xml version="1.0" encoding="UTF-8" standalone="yes"?>
<Relationships xmlns="http://schemas.openxmlformats.org/package/2006/relationships"><Relationship Id="rId1" Type="http://schemas.microsoft.com/office/2006/relationships/activeXControlBinary" Target="activeX104.bin"/></Relationships>
</file>

<file path=ppt/activeX/_rels/activeX105.xml.rels><?xml version="1.0" encoding="UTF-8" standalone="yes"?>
<Relationships xmlns="http://schemas.openxmlformats.org/package/2006/relationships"><Relationship Id="rId1" Type="http://schemas.microsoft.com/office/2006/relationships/activeXControlBinary" Target="activeX105.bin"/></Relationships>
</file>

<file path=ppt/activeX/_rels/activeX106.xml.rels><?xml version="1.0" encoding="UTF-8" standalone="yes"?>
<Relationships xmlns="http://schemas.openxmlformats.org/package/2006/relationships"><Relationship Id="rId1" Type="http://schemas.microsoft.com/office/2006/relationships/activeXControlBinary" Target="activeX106.bin"/></Relationships>
</file>

<file path=ppt/activeX/_rels/activeX107.xml.rels><?xml version="1.0" encoding="UTF-8" standalone="yes"?>
<Relationships xmlns="http://schemas.openxmlformats.org/package/2006/relationships"><Relationship Id="rId1" Type="http://schemas.microsoft.com/office/2006/relationships/activeXControlBinary" Target="activeX107.bin"/></Relationships>
</file>

<file path=ppt/activeX/_rels/activeX108.xml.rels><?xml version="1.0" encoding="UTF-8" standalone="yes"?>
<Relationships xmlns="http://schemas.openxmlformats.org/package/2006/relationships"><Relationship Id="rId1" Type="http://schemas.microsoft.com/office/2006/relationships/activeXControlBinary" Target="activeX108.bin"/></Relationships>
</file>

<file path=ppt/activeX/_rels/activeX109.xml.rels><?xml version="1.0" encoding="UTF-8" standalone="yes"?>
<Relationships xmlns="http://schemas.openxmlformats.org/package/2006/relationships"><Relationship Id="rId1" Type="http://schemas.microsoft.com/office/2006/relationships/activeXControlBinary" Target="activeX109.bin"/></Relationships>
</file>

<file path=ppt/activeX/_rels/activeX110.xml.rels><?xml version="1.0" encoding="UTF-8" standalone="yes"?>
<Relationships xmlns="http://schemas.openxmlformats.org/package/2006/relationships"><Relationship Id="rId1" Type="http://schemas.microsoft.com/office/2006/relationships/activeXControlBinary" Target="activeX110.bin"/></Relationships>
</file>

<file path=ppt/activeX/_rels/activeX111.xml.rels><?xml version="1.0" encoding="UTF-8" standalone="yes"?>
<Relationships xmlns="http://schemas.openxmlformats.org/package/2006/relationships"><Relationship Id="rId1" Type="http://schemas.microsoft.com/office/2006/relationships/activeXControlBinary" Target="activeX111.bin"/></Relationships>
</file>

<file path=ppt/activeX/_rels/activeX112.xml.rels><?xml version="1.0" encoding="UTF-8" standalone="yes"?>
<Relationships xmlns="http://schemas.openxmlformats.org/package/2006/relationships"><Relationship Id="rId1" Type="http://schemas.microsoft.com/office/2006/relationships/activeXControlBinary" Target="activeX112.bin"/></Relationships>
</file>

<file path=ppt/activeX/_rels/activeX113.xml.rels><?xml version="1.0" encoding="UTF-8" standalone="yes"?>
<Relationships xmlns="http://schemas.openxmlformats.org/package/2006/relationships"><Relationship Id="rId1" Type="http://schemas.microsoft.com/office/2006/relationships/activeXControlBinary" Target="activeX113.bin"/></Relationships>
</file>

<file path=ppt/activeX/_rels/activeX114.xml.rels><?xml version="1.0" encoding="UTF-8" standalone="yes"?>
<Relationships xmlns="http://schemas.openxmlformats.org/package/2006/relationships"><Relationship Id="rId1" Type="http://schemas.microsoft.com/office/2006/relationships/activeXControlBinary" Target="activeX114.bin"/></Relationships>
</file>

<file path=ppt/activeX/_rels/activeX115.xml.rels><?xml version="1.0" encoding="UTF-8" standalone="yes"?>
<Relationships xmlns="http://schemas.openxmlformats.org/package/2006/relationships"><Relationship Id="rId1" Type="http://schemas.microsoft.com/office/2006/relationships/activeXControlBinary" Target="activeX115.bin"/></Relationships>
</file>

<file path=ppt/activeX/_rels/activeX116.xml.rels><?xml version="1.0" encoding="UTF-8" standalone="yes"?>
<Relationships xmlns="http://schemas.openxmlformats.org/package/2006/relationships"><Relationship Id="rId1" Type="http://schemas.microsoft.com/office/2006/relationships/activeXControlBinary" Target="activeX116.bin"/></Relationships>
</file>

<file path=ppt/activeX/_rels/activeX117.xml.rels><?xml version="1.0" encoding="UTF-8" standalone="yes"?>
<Relationships xmlns="http://schemas.openxmlformats.org/package/2006/relationships"><Relationship Id="rId1" Type="http://schemas.microsoft.com/office/2006/relationships/activeXControlBinary" Target="activeX117.bin"/></Relationships>
</file>

<file path=ppt/activeX/_rels/activeX118.xml.rels><?xml version="1.0" encoding="UTF-8" standalone="yes"?>
<Relationships xmlns="http://schemas.openxmlformats.org/package/2006/relationships"><Relationship Id="rId1" Type="http://schemas.microsoft.com/office/2006/relationships/activeXControlBinary" Target="activeX118.bin"/></Relationships>
</file>

<file path=ppt/activeX/_rels/activeX119.xml.rels><?xml version="1.0" encoding="UTF-8" standalone="yes"?>
<Relationships xmlns="http://schemas.openxmlformats.org/package/2006/relationships"><Relationship Id="rId1" Type="http://schemas.microsoft.com/office/2006/relationships/activeXControlBinary" Target="activeX119.bin"/></Relationships>
</file>

<file path=ppt/activeX/_rels/activeX120.xml.rels><?xml version="1.0" encoding="UTF-8" standalone="yes"?>
<Relationships xmlns="http://schemas.openxmlformats.org/package/2006/relationships"><Relationship Id="rId1" Type="http://schemas.microsoft.com/office/2006/relationships/activeXControlBinary" Target="activeX120.bin"/></Relationships>
</file>

<file path=ppt/activeX/_rels/activeX121.xml.rels><?xml version="1.0" encoding="UTF-8" standalone="yes"?>
<Relationships xmlns="http://schemas.openxmlformats.org/package/2006/relationships"><Relationship Id="rId1" Type="http://schemas.microsoft.com/office/2006/relationships/activeXControlBinary" Target="activeX121.bin"/></Relationships>
</file>

<file path=ppt/activeX/_rels/activeX122.xml.rels><?xml version="1.0" encoding="UTF-8" standalone="yes"?>
<Relationships xmlns="http://schemas.openxmlformats.org/package/2006/relationships"><Relationship Id="rId1" Type="http://schemas.microsoft.com/office/2006/relationships/activeXControlBinary" Target="activeX122.bin"/></Relationships>
</file>

<file path=ppt/activeX/_rels/activeX123.xml.rels><?xml version="1.0" encoding="UTF-8" standalone="yes"?>
<Relationships xmlns="http://schemas.openxmlformats.org/package/2006/relationships"><Relationship Id="rId1" Type="http://schemas.microsoft.com/office/2006/relationships/activeXControlBinary" Target="activeX123.bin"/></Relationships>
</file>

<file path=ppt/activeX/_rels/activeX124.xml.rels><?xml version="1.0" encoding="UTF-8" standalone="yes"?>
<Relationships xmlns="http://schemas.openxmlformats.org/package/2006/relationships"><Relationship Id="rId1" Type="http://schemas.microsoft.com/office/2006/relationships/activeXControlBinary" Target="activeX124.bin"/></Relationships>
</file>

<file path=ppt/activeX/_rels/activeX125.xml.rels><?xml version="1.0" encoding="UTF-8" standalone="yes"?>
<Relationships xmlns="http://schemas.openxmlformats.org/package/2006/relationships"><Relationship Id="rId1" Type="http://schemas.microsoft.com/office/2006/relationships/activeXControlBinary" Target="activeX125.bin"/></Relationships>
</file>

<file path=ppt/activeX/_rels/activeX126.xml.rels><?xml version="1.0" encoding="UTF-8" standalone="yes"?>
<Relationships xmlns="http://schemas.openxmlformats.org/package/2006/relationships"><Relationship Id="rId1" Type="http://schemas.microsoft.com/office/2006/relationships/activeXControlBinary" Target="activeX126.bin"/></Relationships>
</file>

<file path=ppt/activeX/_rels/activeX127.xml.rels><?xml version="1.0" encoding="UTF-8" standalone="yes"?>
<Relationships xmlns="http://schemas.openxmlformats.org/package/2006/relationships"><Relationship Id="rId1" Type="http://schemas.microsoft.com/office/2006/relationships/activeXControlBinary" Target="activeX127.bin"/></Relationships>
</file>

<file path=ppt/activeX/_rels/activeX128.xml.rels><?xml version="1.0" encoding="UTF-8" standalone="yes"?>
<Relationships xmlns="http://schemas.openxmlformats.org/package/2006/relationships"><Relationship Id="rId1" Type="http://schemas.microsoft.com/office/2006/relationships/activeXControlBinary" Target="activeX128.bin"/></Relationships>
</file>

<file path=ppt/activeX/_rels/activeX129.xml.rels><?xml version="1.0" encoding="UTF-8" standalone="yes"?>
<Relationships xmlns="http://schemas.openxmlformats.org/package/2006/relationships"><Relationship Id="rId1" Type="http://schemas.microsoft.com/office/2006/relationships/activeXControlBinary" Target="activeX129.bin"/></Relationships>
</file>

<file path=ppt/activeX/_rels/activeX130.xml.rels><?xml version="1.0" encoding="UTF-8" standalone="yes"?>
<Relationships xmlns="http://schemas.openxmlformats.org/package/2006/relationships"><Relationship Id="rId1" Type="http://schemas.microsoft.com/office/2006/relationships/activeXControlBinary" Target="activeX130.bin"/></Relationships>
</file>

<file path=ppt/activeX/_rels/activeX131.xml.rels><?xml version="1.0" encoding="UTF-8" standalone="yes"?>
<Relationships xmlns="http://schemas.openxmlformats.org/package/2006/relationships"><Relationship Id="rId1" Type="http://schemas.microsoft.com/office/2006/relationships/activeXControlBinary" Target="activeX131.bin"/></Relationships>
</file>

<file path=ppt/activeX/_rels/activeX132.xml.rels><?xml version="1.0" encoding="UTF-8" standalone="yes"?>
<Relationships xmlns="http://schemas.openxmlformats.org/package/2006/relationships"><Relationship Id="rId1" Type="http://schemas.microsoft.com/office/2006/relationships/activeXControlBinary" Target="activeX132.bin"/></Relationships>
</file>

<file path=ppt/activeX/_rels/activeX133.xml.rels><?xml version="1.0" encoding="UTF-8" standalone="yes"?>
<Relationships xmlns="http://schemas.openxmlformats.org/package/2006/relationships"><Relationship Id="rId1" Type="http://schemas.microsoft.com/office/2006/relationships/activeXControlBinary" Target="activeX133.bin"/></Relationships>
</file>

<file path=ppt/activeX/_rels/activeX134.xml.rels><?xml version="1.0" encoding="UTF-8" standalone="yes"?>
<Relationships xmlns="http://schemas.openxmlformats.org/package/2006/relationships"><Relationship Id="rId1" Type="http://schemas.microsoft.com/office/2006/relationships/activeXControlBinary" Target="activeX134.bin"/></Relationships>
</file>

<file path=ppt/activeX/_rels/activeX135.xml.rels><?xml version="1.0" encoding="UTF-8" standalone="yes"?>
<Relationships xmlns="http://schemas.openxmlformats.org/package/2006/relationships"><Relationship Id="rId1" Type="http://schemas.microsoft.com/office/2006/relationships/activeXControlBinary" Target="activeX135.bin"/></Relationships>
</file>

<file path=ppt/activeX/_rels/activeX136.xml.rels><?xml version="1.0" encoding="UTF-8" standalone="yes"?>
<Relationships xmlns="http://schemas.openxmlformats.org/package/2006/relationships"><Relationship Id="rId1" Type="http://schemas.microsoft.com/office/2006/relationships/activeXControlBinary" Target="activeX136.bin"/></Relationships>
</file>

<file path=ppt/activeX/_rels/activeX137.xml.rels><?xml version="1.0" encoding="UTF-8" standalone="yes"?>
<Relationships xmlns="http://schemas.openxmlformats.org/package/2006/relationships"><Relationship Id="rId1" Type="http://schemas.microsoft.com/office/2006/relationships/activeXControlBinary" Target="activeX137.bin"/></Relationships>
</file>

<file path=ppt/activeX/_rels/activeX138.xml.rels><?xml version="1.0" encoding="UTF-8" standalone="yes"?>
<Relationships xmlns="http://schemas.openxmlformats.org/package/2006/relationships"><Relationship Id="rId1" Type="http://schemas.microsoft.com/office/2006/relationships/activeXControlBinary" Target="activeX138.bin"/></Relationships>
</file>

<file path=ppt/activeX/_rels/activeX139.xml.rels><?xml version="1.0" encoding="UTF-8" standalone="yes"?>
<Relationships xmlns="http://schemas.openxmlformats.org/package/2006/relationships"><Relationship Id="rId1" Type="http://schemas.microsoft.com/office/2006/relationships/activeXControlBinary" Target="activeX139.bin"/></Relationships>
</file>

<file path=ppt/activeX/_rels/activeX140.xml.rels><?xml version="1.0" encoding="UTF-8" standalone="yes"?>
<Relationships xmlns="http://schemas.openxmlformats.org/package/2006/relationships"><Relationship Id="rId1" Type="http://schemas.microsoft.com/office/2006/relationships/activeXControlBinary" Target="activeX140.bin"/></Relationships>
</file>

<file path=ppt/activeX/_rels/activeX141.xml.rels><?xml version="1.0" encoding="UTF-8" standalone="yes"?>
<Relationships xmlns="http://schemas.openxmlformats.org/package/2006/relationships"><Relationship Id="rId1" Type="http://schemas.microsoft.com/office/2006/relationships/activeXControlBinary" Target="activeX141.bin"/></Relationships>
</file>

<file path=ppt/activeX/_rels/activeX142.xml.rels><?xml version="1.0" encoding="UTF-8" standalone="yes"?>
<Relationships xmlns="http://schemas.openxmlformats.org/package/2006/relationships"><Relationship Id="rId1" Type="http://schemas.microsoft.com/office/2006/relationships/activeXControlBinary" Target="activeX142.bin"/></Relationships>
</file>

<file path=ppt/activeX/_rels/activeX143.xml.rels><?xml version="1.0" encoding="UTF-8" standalone="yes"?>
<Relationships xmlns="http://schemas.openxmlformats.org/package/2006/relationships"><Relationship Id="rId1" Type="http://schemas.microsoft.com/office/2006/relationships/activeXControlBinary" Target="activeX143.bin"/></Relationships>
</file>

<file path=ppt/activeX/_rels/activeX144.xml.rels><?xml version="1.0" encoding="UTF-8" standalone="yes"?>
<Relationships xmlns="http://schemas.openxmlformats.org/package/2006/relationships"><Relationship Id="rId1" Type="http://schemas.microsoft.com/office/2006/relationships/activeXControlBinary" Target="activeX144.bin"/></Relationships>
</file>

<file path=ppt/activeX/_rels/activeX145.xml.rels><?xml version="1.0" encoding="UTF-8" standalone="yes"?>
<Relationships xmlns="http://schemas.openxmlformats.org/package/2006/relationships"><Relationship Id="rId1" Type="http://schemas.microsoft.com/office/2006/relationships/activeXControlBinary" Target="activeX145.bin"/></Relationships>
</file>

<file path=ppt/activeX/_rels/activeX146.xml.rels><?xml version="1.0" encoding="UTF-8" standalone="yes"?>
<Relationships xmlns="http://schemas.openxmlformats.org/package/2006/relationships"><Relationship Id="rId1" Type="http://schemas.microsoft.com/office/2006/relationships/activeXControlBinary" Target="activeX146.bin"/></Relationships>
</file>

<file path=ppt/activeX/_rels/activeX147.xml.rels><?xml version="1.0" encoding="UTF-8" standalone="yes"?>
<Relationships xmlns="http://schemas.openxmlformats.org/package/2006/relationships"><Relationship Id="rId1" Type="http://schemas.microsoft.com/office/2006/relationships/activeXControlBinary" Target="activeX147.bin"/></Relationships>
</file>

<file path=ppt/activeX/_rels/activeX148.xml.rels><?xml version="1.0" encoding="UTF-8" standalone="yes"?>
<Relationships xmlns="http://schemas.openxmlformats.org/package/2006/relationships"><Relationship Id="rId1" Type="http://schemas.microsoft.com/office/2006/relationships/activeXControlBinary" Target="activeX148.bin"/></Relationships>
</file>

<file path=ppt/activeX/_rels/activeX149.xml.rels><?xml version="1.0" encoding="UTF-8" standalone="yes"?>
<Relationships xmlns="http://schemas.openxmlformats.org/package/2006/relationships"><Relationship Id="rId1" Type="http://schemas.microsoft.com/office/2006/relationships/activeXControlBinary" Target="activeX149.bin"/></Relationships>
</file>

<file path=ppt/activeX/_rels/activeX150.xml.rels><?xml version="1.0" encoding="UTF-8" standalone="yes"?>
<Relationships xmlns="http://schemas.openxmlformats.org/package/2006/relationships"><Relationship Id="rId1" Type="http://schemas.microsoft.com/office/2006/relationships/activeXControlBinary" Target="activeX150.bin"/></Relationships>
</file>

<file path=ppt/activeX/_rels/activeX151.xml.rels><?xml version="1.0" encoding="UTF-8" standalone="yes"?>
<Relationships xmlns="http://schemas.openxmlformats.org/package/2006/relationships"><Relationship Id="rId1" Type="http://schemas.microsoft.com/office/2006/relationships/activeXControlBinary" Target="activeX151.bin"/></Relationships>
</file>

<file path=ppt/activeX/_rels/activeX152.xml.rels><?xml version="1.0" encoding="UTF-8" standalone="yes"?>
<Relationships xmlns="http://schemas.openxmlformats.org/package/2006/relationships"><Relationship Id="rId1" Type="http://schemas.microsoft.com/office/2006/relationships/activeXControlBinary" Target="activeX152.bin"/></Relationships>
</file>

<file path=ppt/activeX/_rels/activeX153.xml.rels><?xml version="1.0" encoding="UTF-8" standalone="yes"?>
<Relationships xmlns="http://schemas.openxmlformats.org/package/2006/relationships"><Relationship Id="rId1" Type="http://schemas.microsoft.com/office/2006/relationships/activeXControlBinary" Target="activeX153.bin"/></Relationships>
</file>

<file path=ppt/activeX/_rels/activeX154.xml.rels><?xml version="1.0" encoding="UTF-8" standalone="yes"?>
<Relationships xmlns="http://schemas.openxmlformats.org/package/2006/relationships"><Relationship Id="rId1" Type="http://schemas.microsoft.com/office/2006/relationships/activeXControlBinary" Target="activeX154.bin"/></Relationships>
</file>

<file path=ppt/activeX/_rels/activeX155.xml.rels><?xml version="1.0" encoding="UTF-8" standalone="yes"?>
<Relationships xmlns="http://schemas.openxmlformats.org/package/2006/relationships"><Relationship Id="rId1" Type="http://schemas.microsoft.com/office/2006/relationships/activeXControlBinary" Target="activeX155.bin"/></Relationships>
</file>

<file path=ppt/activeX/_rels/activeX156.xml.rels><?xml version="1.0" encoding="UTF-8" standalone="yes"?>
<Relationships xmlns="http://schemas.openxmlformats.org/package/2006/relationships"><Relationship Id="rId1" Type="http://schemas.microsoft.com/office/2006/relationships/activeXControlBinary" Target="activeX156.bin"/></Relationships>
</file>

<file path=ppt/activeX/_rels/activeX157.xml.rels><?xml version="1.0" encoding="UTF-8" standalone="yes"?>
<Relationships xmlns="http://schemas.openxmlformats.org/package/2006/relationships"><Relationship Id="rId1" Type="http://schemas.microsoft.com/office/2006/relationships/activeXControlBinary" Target="activeX157.bin"/></Relationships>
</file>

<file path=ppt/activeX/_rels/activeX158.xml.rels><?xml version="1.0" encoding="UTF-8" standalone="yes"?>
<Relationships xmlns="http://schemas.openxmlformats.org/package/2006/relationships"><Relationship Id="rId1" Type="http://schemas.microsoft.com/office/2006/relationships/activeXControlBinary" Target="activeX158.bin"/></Relationships>
</file>

<file path=ppt/activeX/_rels/activeX159.xml.rels><?xml version="1.0" encoding="UTF-8" standalone="yes"?>
<Relationships xmlns="http://schemas.openxmlformats.org/package/2006/relationships"><Relationship Id="rId1" Type="http://schemas.microsoft.com/office/2006/relationships/activeXControlBinary" Target="activeX159.bin"/></Relationships>
</file>

<file path=ppt/activeX/_rels/activeX160.xml.rels><?xml version="1.0" encoding="UTF-8" standalone="yes"?>
<Relationships xmlns="http://schemas.openxmlformats.org/package/2006/relationships"><Relationship Id="rId1" Type="http://schemas.microsoft.com/office/2006/relationships/activeXControlBinary" Target="activeX160.bin"/></Relationships>
</file>

<file path=ppt/activeX/_rels/activeX161.xml.rels><?xml version="1.0" encoding="UTF-8" standalone="yes"?>
<Relationships xmlns="http://schemas.openxmlformats.org/package/2006/relationships"><Relationship Id="rId1" Type="http://schemas.microsoft.com/office/2006/relationships/activeXControlBinary" Target="activeX161.bin"/></Relationships>
</file>

<file path=ppt/activeX/_rels/activeX162.xml.rels><?xml version="1.0" encoding="UTF-8" standalone="yes"?>
<Relationships xmlns="http://schemas.openxmlformats.org/package/2006/relationships"><Relationship Id="rId1" Type="http://schemas.microsoft.com/office/2006/relationships/activeXControlBinary" Target="activeX162.bin"/></Relationships>
</file>

<file path=ppt/activeX/_rels/activeX163.xml.rels><?xml version="1.0" encoding="UTF-8" standalone="yes"?>
<Relationships xmlns="http://schemas.openxmlformats.org/package/2006/relationships"><Relationship Id="rId1" Type="http://schemas.microsoft.com/office/2006/relationships/activeXControlBinary" Target="activeX163.bin"/></Relationships>
</file>

<file path=ppt/activeX/_rels/activeX164.xml.rels><?xml version="1.0" encoding="UTF-8" standalone="yes"?>
<Relationships xmlns="http://schemas.openxmlformats.org/package/2006/relationships"><Relationship Id="rId1" Type="http://schemas.microsoft.com/office/2006/relationships/activeXControlBinary" Target="activeX164.bin"/></Relationships>
</file>

<file path=ppt/activeX/_rels/activeX165.xml.rels><?xml version="1.0" encoding="UTF-8" standalone="yes"?>
<Relationships xmlns="http://schemas.openxmlformats.org/package/2006/relationships"><Relationship Id="rId1" Type="http://schemas.microsoft.com/office/2006/relationships/activeXControlBinary" Target="activeX165.bin"/></Relationships>
</file>

<file path=ppt/activeX/_rels/activeX166.xml.rels><?xml version="1.0" encoding="UTF-8" standalone="yes"?>
<Relationships xmlns="http://schemas.openxmlformats.org/package/2006/relationships"><Relationship Id="rId1" Type="http://schemas.microsoft.com/office/2006/relationships/activeXControlBinary" Target="activeX166.bin"/></Relationships>
</file>

<file path=ppt/activeX/_rels/activeX167.xml.rels><?xml version="1.0" encoding="UTF-8" standalone="yes"?>
<Relationships xmlns="http://schemas.openxmlformats.org/package/2006/relationships"><Relationship Id="rId1" Type="http://schemas.microsoft.com/office/2006/relationships/activeXControlBinary" Target="activeX167.bin"/></Relationships>
</file>

<file path=ppt/activeX/_rels/activeX168.xml.rels><?xml version="1.0" encoding="UTF-8" standalone="yes"?>
<Relationships xmlns="http://schemas.openxmlformats.org/package/2006/relationships"><Relationship Id="rId1" Type="http://schemas.microsoft.com/office/2006/relationships/activeXControlBinary" Target="activeX168.bin"/></Relationships>
</file>

<file path=ppt/activeX/_rels/activeX169.xml.rels><?xml version="1.0" encoding="UTF-8" standalone="yes"?>
<Relationships xmlns="http://schemas.openxmlformats.org/package/2006/relationships"><Relationship Id="rId1" Type="http://schemas.microsoft.com/office/2006/relationships/activeXControlBinary" Target="activeX169.bin"/></Relationships>
</file>

<file path=ppt/activeX/_rels/activeX170.xml.rels><?xml version="1.0" encoding="UTF-8" standalone="yes"?>
<Relationships xmlns="http://schemas.openxmlformats.org/package/2006/relationships"><Relationship Id="rId1" Type="http://schemas.microsoft.com/office/2006/relationships/activeXControlBinary" Target="activeX170.bin"/></Relationships>
</file>

<file path=ppt/activeX/_rels/activeX171.xml.rels><?xml version="1.0" encoding="UTF-8" standalone="yes"?>
<Relationships xmlns="http://schemas.openxmlformats.org/package/2006/relationships"><Relationship Id="rId1" Type="http://schemas.microsoft.com/office/2006/relationships/activeXControlBinary" Target="activeX171.bin"/></Relationships>
</file>

<file path=ppt/activeX/_rels/activeX172.xml.rels><?xml version="1.0" encoding="UTF-8" standalone="yes"?>
<Relationships xmlns="http://schemas.openxmlformats.org/package/2006/relationships"><Relationship Id="rId1" Type="http://schemas.microsoft.com/office/2006/relationships/activeXControlBinary" Target="activeX172.bin"/></Relationships>
</file>

<file path=ppt/activeX/_rels/activeX173.xml.rels><?xml version="1.0" encoding="UTF-8" standalone="yes"?>
<Relationships xmlns="http://schemas.openxmlformats.org/package/2006/relationships"><Relationship Id="rId1" Type="http://schemas.microsoft.com/office/2006/relationships/activeXControlBinary" Target="activeX173.bin"/></Relationships>
</file>

<file path=ppt/activeX/_rels/activeX174.xml.rels><?xml version="1.0" encoding="UTF-8" standalone="yes"?>
<Relationships xmlns="http://schemas.openxmlformats.org/package/2006/relationships"><Relationship Id="rId1" Type="http://schemas.microsoft.com/office/2006/relationships/activeXControlBinary" Target="activeX174.bin"/></Relationships>
</file>

<file path=ppt/activeX/_rels/activeX175.xml.rels><?xml version="1.0" encoding="UTF-8" standalone="yes"?>
<Relationships xmlns="http://schemas.openxmlformats.org/package/2006/relationships"><Relationship Id="rId1" Type="http://schemas.microsoft.com/office/2006/relationships/activeXControlBinary" Target="activeX175.bin"/></Relationships>
</file>

<file path=ppt/activeX/_rels/activeX176.xml.rels><?xml version="1.0" encoding="UTF-8" standalone="yes"?>
<Relationships xmlns="http://schemas.openxmlformats.org/package/2006/relationships"><Relationship Id="rId1" Type="http://schemas.microsoft.com/office/2006/relationships/activeXControlBinary" Target="activeX176.bin"/></Relationships>
</file>

<file path=ppt/activeX/_rels/activeX177.xml.rels><?xml version="1.0" encoding="UTF-8" standalone="yes"?>
<Relationships xmlns="http://schemas.openxmlformats.org/package/2006/relationships"><Relationship Id="rId1" Type="http://schemas.microsoft.com/office/2006/relationships/activeXControlBinary" Target="activeX177.bin"/></Relationships>
</file>

<file path=ppt/activeX/_rels/activeX178.xml.rels><?xml version="1.0" encoding="UTF-8" standalone="yes"?>
<Relationships xmlns="http://schemas.openxmlformats.org/package/2006/relationships"><Relationship Id="rId1" Type="http://schemas.microsoft.com/office/2006/relationships/activeXControlBinary" Target="activeX178.bin"/></Relationships>
</file>

<file path=ppt/activeX/_rels/activeX179.xml.rels><?xml version="1.0" encoding="UTF-8" standalone="yes"?>
<Relationships xmlns="http://schemas.openxmlformats.org/package/2006/relationships"><Relationship Id="rId1" Type="http://schemas.microsoft.com/office/2006/relationships/activeXControlBinary" Target="activeX179.bin"/></Relationships>
</file>

<file path=ppt/activeX/_rels/activeX180.xml.rels><?xml version="1.0" encoding="UTF-8" standalone="yes"?>
<Relationships xmlns="http://schemas.openxmlformats.org/package/2006/relationships"><Relationship Id="rId1" Type="http://schemas.microsoft.com/office/2006/relationships/activeXControlBinary" Target="activeX180.bin"/></Relationships>
</file>

<file path=ppt/activeX/_rels/activeX181.xml.rels><?xml version="1.0" encoding="UTF-8" standalone="yes"?>
<Relationships xmlns="http://schemas.openxmlformats.org/package/2006/relationships"><Relationship Id="rId1" Type="http://schemas.microsoft.com/office/2006/relationships/activeXControlBinary" Target="activeX181.bin"/></Relationships>
</file>

<file path=ppt/activeX/_rels/activeX182.xml.rels><?xml version="1.0" encoding="UTF-8" standalone="yes"?>
<Relationships xmlns="http://schemas.openxmlformats.org/package/2006/relationships"><Relationship Id="rId1" Type="http://schemas.microsoft.com/office/2006/relationships/activeXControlBinary" Target="activeX182.bin"/></Relationships>
</file>

<file path=ppt/activeX/_rels/activeX183.xml.rels><?xml version="1.0" encoding="UTF-8" standalone="yes"?>
<Relationships xmlns="http://schemas.openxmlformats.org/package/2006/relationships"><Relationship Id="rId1" Type="http://schemas.microsoft.com/office/2006/relationships/activeXControlBinary" Target="activeX183.bin"/></Relationships>
</file>

<file path=ppt/activeX/_rels/activeX184.xml.rels><?xml version="1.0" encoding="UTF-8" standalone="yes"?>
<Relationships xmlns="http://schemas.openxmlformats.org/package/2006/relationships"><Relationship Id="rId1" Type="http://schemas.microsoft.com/office/2006/relationships/activeXControlBinary" Target="activeX184.bin"/></Relationships>
</file>

<file path=ppt/activeX/_rels/activeX185.xml.rels><?xml version="1.0" encoding="UTF-8" standalone="yes"?>
<Relationships xmlns="http://schemas.openxmlformats.org/package/2006/relationships"><Relationship Id="rId1" Type="http://schemas.microsoft.com/office/2006/relationships/activeXControlBinary" Target="activeX185.bin"/></Relationships>
</file>

<file path=ppt/activeX/_rels/activeX186.xml.rels><?xml version="1.0" encoding="UTF-8" standalone="yes"?>
<Relationships xmlns="http://schemas.openxmlformats.org/package/2006/relationships"><Relationship Id="rId1" Type="http://schemas.microsoft.com/office/2006/relationships/activeXControlBinary" Target="activeX186.bin"/></Relationships>
</file>

<file path=ppt/activeX/_rels/activeX187.xml.rels><?xml version="1.0" encoding="UTF-8" standalone="yes"?>
<Relationships xmlns="http://schemas.openxmlformats.org/package/2006/relationships"><Relationship Id="rId1" Type="http://schemas.microsoft.com/office/2006/relationships/activeXControlBinary" Target="activeX187.bin"/></Relationships>
</file>

<file path=ppt/activeX/_rels/activeX188.xml.rels><?xml version="1.0" encoding="UTF-8" standalone="yes"?>
<Relationships xmlns="http://schemas.openxmlformats.org/package/2006/relationships"><Relationship Id="rId1" Type="http://schemas.microsoft.com/office/2006/relationships/activeXControlBinary" Target="activeX188.bin"/></Relationships>
</file>

<file path=ppt/activeX/_rels/activeX189.xml.rels><?xml version="1.0" encoding="UTF-8" standalone="yes"?>
<Relationships xmlns="http://schemas.openxmlformats.org/package/2006/relationships"><Relationship Id="rId1" Type="http://schemas.microsoft.com/office/2006/relationships/activeXControlBinary" Target="activeX189.bin"/></Relationships>
</file>

<file path=ppt/activeX/_rels/activeX190.xml.rels><?xml version="1.0" encoding="UTF-8" standalone="yes"?>
<Relationships xmlns="http://schemas.openxmlformats.org/package/2006/relationships"><Relationship Id="rId1" Type="http://schemas.microsoft.com/office/2006/relationships/activeXControlBinary" Target="activeX190.bin"/></Relationships>
</file>

<file path=ppt/activeX/_rels/activeX191.xml.rels><?xml version="1.0" encoding="UTF-8" standalone="yes"?>
<Relationships xmlns="http://schemas.openxmlformats.org/package/2006/relationships"><Relationship Id="rId1" Type="http://schemas.microsoft.com/office/2006/relationships/activeXControlBinary" Target="activeX191.bin"/></Relationships>
</file>

<file path=ppt/activeX/_rels/activeX192.xml.rels><?xml version="1.0" encoding="UTF-8" standalone="yes"?>
<Relationships xmlns="http://schemas.openxmlformats.org/package/2006/relationships"><Relationship Id="rId1" Type="http://schemas.microsoft.com/office/2006/relationships/activeXControlBinary" Target="activeX192.bin"/></Relationships>
</file>

<file path=ppt/activeX/_rels/activeX193.xml.rels><?xml version="1.0" encoding="UTF-8" standalone="yes"?>
<Relationships xmlns="http://schemas.openxmlformats.org/package/2006/relationships"><Relationship Id="rId1" Type="http://schemas.microsoft.com/office/2006/relationships/activeXControlBinary" Target="activeX193.bin"/></Relationships>
</file>

<file path=ppt/activeX/activeX1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6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3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9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40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4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3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54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55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56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57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58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59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6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3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64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65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66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67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68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69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0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1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2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73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74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5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6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7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0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81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8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3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8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9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9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1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0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3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0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8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09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6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17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18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19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20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21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22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23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2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5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3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4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85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86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87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88.xml><?xml version="1.0" encoding="utf-8"?>
<ax:ocx xmlns:ax="http://schemas.microsoft.com/office/2006/activeX" xmlns:r="http://schemas.openxmlformats.org/officeDocument/2006/relationships" ax:classid="{79176FB0-B7F2-11CE-97EF-00AA006D2776}" ax:persistence="persistStorage" r:id="rId1"/>
</file>

<file path=ppt/activeX/activeX18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Z:\Geothermal%20in%20AB\April%2028%20meeting\Geothermal%20calculus%20V4.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Z:\Geothermal%20in%20AB\April%2028%20meeting\Geothermal%20calculus%20V4.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Z:\Geothermal%20in%20AB\April%2028%20meeting\Geothermal%20calculus%20V4.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Z:\Geothermal%20in%20AB\April%2028%20meeting\Geothermal%20calculus%20V4.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L:\Geothermal%20in%20AB\April%2028%20meeting\Geothermal%20calculus%20V4.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L:\Geothermal%20in%20AB\April%2028%20meeting\Geothermal%20calculus%20V4.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Energy consumption [kWh/y]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Efficiency!$G$19</c:f>
              <c:strCache>
                <c:ptCount val="1"/>
                <c:pt idx="0">
                  <c:v>Energy consumption - residential [kWh/y]</c:v>
                </c:pt>
              </c:strCache>
            </c:strRef>
          </c:tx>
          <c:spPr>
            <a:solidFill>
              <a:srgbClr val="4F81BD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99"/>
              </a:solidFill>
            </c:spPr>
          </c:dPt>
          <c:cat>
            <c:strRef>
              <c:f>Efficiency!$G$20:$G$22</c:f>
              <c:strCache>
                <c:ptCount val="3"/>
                <c:pt idx="0">
                  <c:v>Base Case</c:v>
                </c:pt>
                <c:pt idx="1">
                  <c:v>GTHP 3.2 today</c:v>
                </c:pt>
                <c:pt idx="2">
                  <c:v>FR90 today</c:v>
                </c:pt>
              </c:strCache>
            </c:strRef>
          </c:cat>
          <c:val>
            <c:numRef>
              <c:f>Efficiency!$H$20:$H$22</c:f>
              <c:numCache>
                <c:formatCode>General</c:formatCode>
                <c:ptCount val="3"/>
                <c:pt idx="0">
                  <c:v>43947.4</c:v>
                </c:pt>
                <c:pt idx="1">
                  <c:v>15772.103491263859</c:v>
                </c:pt>
                <c:pt idx="2">
                  <c:v>38244.816764934061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698024"/>
        <c:axId val="176698416"/>
      </c:barChart>
      <c:catAx>
        <c:axId val="176698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176698416"/>
        <c:crosses val="autoZero"/>
        <c:auto val="1"/>
        <c:lblAlgn val="ctr"/>
        <c:lblOffset val="100"/>
        <c:noMultiLvlLbl val="0"/>
      </c:catAx>
      <c:valAx>
        <c:axId val="176698416"/>
        <c:scaling>
          <c:orientation val="minMax"/>
          <c:max val="700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17669802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System Energy consumption [kWh/y]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Efficiency!$J$19</c:f>
              <c:strCache>
                <c:ptCount val="1"/>
                <c:pt idx="0">
                  <c:v>Global Energy use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9BBB59">
                  <a:lumMod val="75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99"/>
              </a:solidFill>
            </c:spPr>
          </c:dPt>
          <c:cat>
            <c:strRef>
              <c:f>Efficiency!$G$20:$G$22</c:f>
              <c:strCache>
                <c:ptCount val="3"/>
                <c:pt idx="0">
                  <c:v>Base Case</c:v>
                </c:pt>
                <c:pt idx="1">
                  <c:v>GTHP 3.2 today</c:v>
                </c:pt>
                <c:pt idx="2">
                  <c:v>FR90 today</c:v>
                </c:pt>
              </c:strCache>
            </c:strRef>
          </c:cat>
          <c:val>
            <c:numRef>
              <c:f>Efficiency!$J$20:$J$22</c:f>
              <c:numCache>
                <c:formatCode>General</c:formatCode>
                <c:ptCount val="3"/>
                <c:pt idx="0">
                  <c:v>62264.048913043531</c:v>
                </c:pt>
                <c:pt idx="1">
                  <c:v>53573.721098042995</c:v>
                </c:pt>
                <c:pt idx="2">
                  <c:v>55945.931946107536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695280"/>
        <c:axId val="176697632"/>
      </c:barChart>
      <c:catAx>
        <c:axId val="176695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176697632"/>
        <c:crosses val="autoZero"/>
        <c:auto val="1"/>
        <c:lblAlgn val="ctr"/>
        <c:lblOffset val="100"/>
        <c:noMultiLvlLbl val="0"/>
      </c:catAx>
      <c:valAx>
        <c:axId val="176697632"/>
        <c:scaling>
          <c:orientation val="minMax"/>
          <c:max val="700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17669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GHG emissions [tGHG/y/household]
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9.6581255102309541E-2"/>
          <c:y val="0.20907890419947525"/>
          <c:w val="0.85628946883311863"/>
          <c:h val="0.62390009842519834"/>
        </c:manualLayout>
      </c:layout>
      <c:scatterChart>
        <c:scatterStyle val="lineMarker"/>
        <c:varyColors val="0"/>
        <c:ser>
          <c:idx val="0"/>
          <c:order val="0"/>
          <c:tx>
            <c:strRef>
              <c:f>Summary!$AJ$20</c:f>
              <c:strCache>
                <c:ptCount val="1"/>
                <c:pt idx="0">
                  <c:v>Base case</c:v>
                </c:pt>
              </c:strCache>
            </c:strRef>
          </c:tx>
          <c:xVal>
            <c:numRef>
              <c:f>Summary!$M$22:$M$52</c:f>
              <c:numCache>
                <c:formatCode>General</c:formatCode>
                <c:ptCount val="3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  <c:pt idx="18">
                  <c:v>2026</c:v>
                </c:pt>
                <c:pt idx="19">
                  <c:v>2027</c:v>
                </c:pt>
                <c:pt idx="20">
                  <c:v>2028</c:v>
                </c:pt>
                <c:pt idx="21">
                  <c:v>2029</c:v>
                </c:pt>
                <c:pt idx="22">
                  <c:v>2030</c:v>
                </c:pt>
                <c:pt idx="23">
                  <c:v>2031</c:v>
                </c:pt>
                <c:pt idx="24">
                  <c:v>2032</c:v>
                </c:pt>
                <c:pt idx="25">
                  <c:v>2033</c:v>
                </c:pt>
                <c:pt idx="26">
                  <c:v>2034</c:v>
                </c:pt>
                <c:pt idx="27">
                  <c:v>2035</c:v>
                </c:pt>
                <c:pt idx="28">
                  <c:v>2036</c:v>
                </c:pt>
                <c:pt idx="29">
                  <c:v>2037</c:v>
                </c:pt>
                <c:pt idx="30">
                  <c:v>2038</c:v>
                </c:pt>
              </c:numCache>
            </c:numRef>
          </c:xVal>
          <c:yVal>
            <c:numRef>
              <c:f>Summary!$AJ$22:$AJ$52</c:f>
              <c:numCache>
                <c:formatCode>0.0</c:formatCode>
                <c:ptCount val="31"/>
                <c:pt idx="0">
                  <c:v>14.674916103196431</c:v>
                </c:pt>
                <c:pt idx="1">
                  <c:v>14.564668122886161</c:v>
                </c:pt>
                <c:pt idx="2">
                  <c:v>14.35876022275945</c:v>
                </c:pt>
                <c:pt idx="3">
                  <c:v>14.376734539218271</c:v>
                </c:pt>
                <c:pt idx="4">
                  <c:v>14.221995540842618</c:v>
                </c:pt>
                <c:pt idx="5">
                  <c:v>14.116084680122796</c:v>
                </c:pt>
                <c:pt idx="6">
                  <c:v>14.027356329150251</c:v>
                </c:pt>
                <c:pt idx="7">
                  <c:v>13.89221367959756</c:v>
                </c:pt>
                <c:pt idx="8">
                  <c:v>13.817780590339549</c:v>
                </c:pt>
                <c:pt idx="9">
                  <c:v>13.689261118250405</c:v>
                </c:pt>
                <c:pt idx="10">
                  <c:v>13.228169756596143</c:v>
                </c:pt>
                <c:pt idx="11">
                  <c:v>13.075497283744772</c:v>
                </c:pt>
                <c:pt idx="12">
                  <c:v>12.919027931118759</c:v>
                </c:pt>
                <c:pt idx="13">
                  <c:v>12.665557293544074</c:v>
                </c:pt>
                <c:pt idx="14">
                  <c:v>12.258323507435199</c:v>
                </c:pt>
                <c:pt idx="15">
                  <c:v>12.091065353659499</c:v>
                </c:pt>
                <c:pt idx="16">
                  <c:v>11.842187241281305</c:v>
                </c:pt>
                <c:pt idx="17">
                  <c:v>11.754256876860374</c:v>
                </c:pt>
                <c:pt idx="18">
                  <c:v>11.692622920564689</c:v>
                </c:pt>
                <c:pt idx="19">
                  <c:v>11.579189211270148</c:v>
                </c:pt>
                <c:pt idx="20">
                  <c:v>11.492003905946056</c:v>
                </c:pt>
                <c:pt idx="21">
                  <c:v>11.304073256193272</c:v>
                </c:pt>
                <c:pt idx="22">
                  <c:v>11.19524271965251</c:v>
                </c:pt>
                <c:pt idx="23">
                  <c:v>11.040829579840249</c:v>
                </c:pt>
                <c:pt idx="24">
                  <c:v>10.959803498579701</c:v>
                </c:pt>
                <c:pt idx="25">
                  <c:v>10.775993950724732</c:v>
                </c:pt>
                <c:pt idx="26">
                  <c:v>10.644114725686878</c:v>
                </c:pt>
                <c:pt idx="27">
                  <c:v>10.562948673330625</c:v>
                </c:pt>
                <c:pt idx="28">
                  <c:v>10.432839339591199</c:v>
                </c:pt>
                <c:pt idx="29">
                  <c:v>10.347818261810643</c:v>
                </c:pt>
                <c:pt idx="30">
                  <c:v>10.227284751626019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Summary!$AM$20</c:f>
              <c:strCache>
                <c:ptCount val="1"/>
                <c:pt idx="0">
                  <c:v>FR90</c:v>
                </c:pt>
              </c:strCache>
            </c:strRef>
          </c:tx>
          <c:spPr>
            <a:ln>
              <a:solidFill>
                <a:srgbClr val="FFFF99"/>
              </a:solidFill>
            </a:ln>
          </c:spPr>
          <c:marker>
            <c:spPr>
              <a:solidFill>
                <a:srgbClr val="FFFF99"/>
              </a:solidFill>
              <a:ln>
                <a:solidFill>
                  <a:srgbClr val="FFFF99"/>
                </a:solidFill>
              </a:ln>
            </c:spPr>
          </c:marker>
          <c:xVal>
            <c:numRef>
              <c:f>Summary!$M$22:$M$52</c:f>
              <c:numCache>
                <c:formatCode>General</c:formatCode>
                <c:ptCount val="3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  <c:pt idx="18">
                  <c:v>2026</c:v>
                </c:pt>
                <c:pt idx="19">
                  <c:v>2027</c:v>
                </c:pt>
                <c:pt idx="20">
                  <c:v>2028</c:v>
                </c:pt>
                <c:pt idx="21">
                  <c:v>2029</c:v>
                </c:pt>
                <c:pt idx="22">
                  <c:v>2030</c:v>
                </c:pt>
                <c:pt idx="23">
                  <c:v>2031</c:v>
                </c:pt>
                <c:pt idx="24">
                  <c:v>2032</c:v>
                </c:pt>
                <c:pt idx="25">
                  <c:v>2033</c:v>
                </c:pt>
                <c:pt idx="26">
                  <c:v>2034</c:v>
                </c:pt>
                <c:pt idx="27">
                  <c:v>2035</c:v>
                </c:pt>
                <c:pt idx="28">
                  <c:v>2036</c:v>
                </c:pt>
                <c:pt idx="29">
                  <c:v>2037</c:v>
                </c:pt>
                <c:pt idx="30">
                  <c:v>2038</c:v>
                </c:pt>
              </c:numCache>
            </c:numRef>
          </c:xVal>
          <c:yVal>
            <c:numRef>
              <c:f>Summary!$AM$22:$AM$52</c:f>
              <c:numCache>
                <c:formatCode>0.0</c:formatCode>
                <c:ptCount val="31"/>
                <c:pt idx="0">
                  <c:v>13.312113187487</c:v>
                </c:pt>
                <c:pt idx="1">
                  <c:v>13.204392614328142</c:v>
                </c:pt>
                <c:pt idx="2">
                  <c:v>13.003205100895547</c:v>
                </c:pt>
                <c:pt idx="3">
                  <c:v>13.020767360681468</c:v>
                </c:pt>
                <c:pt idx="4">
                  <c:v>12.869575714828748</c:v>
                </c:pt>
                <c:pt idx="5">
                  <c:v>12.766092833887264</c:v>
                </c:pt>
                <c:pt idx="6">
                  <c:v>12.679398557989371</c:v>
                </c:pt>
                <c:pt idx="7">
                  <c:v>12.547354019603684</c:v>
                </c:pt>
                <c:pt idx="8">
                  <c:v>12.474627290149829</c:v>
                </c:pt>
                <c:pt idx="9">
                  <c:v>12.349054094554303</c:v>
                </c:pt>
                <c:pt idx="10">
                  <c:v>11.898533136109425</c:v>
                </c:pt>
                <c:pt idx="11">
                  <c:v>11.749360641204291</c:v>
                </c:pt>
                <c:pt idx="12">
                  <c:v>11.59647830903609</c:v>
                </c:pt>
                <c:pt idx="13">
                  <c:v>11.348818421919347</c:v>
                </c:pt>
                <c:pt idx="14">
                  <c:v>10.95092036767981</c:v>
                </c:pt>
                <c:pt idx="15">
                  <c:v>10.787496564908059</c:v>
                </c:pt>
                <c:pt idx="16">
                  <c:v>10.544323920505585</c:v>
                </c:pt>
                <c:pt idx="17">
                  <c:v>10.458409337518853</c:v>
                </c:pt>
                <c:pt idx="18">
                  <c:v>10.398188324131262</c:v>
                </c:pt>
                <c:pt idx="19">
                  <c:v>10.287355054021848</c:v>
                </c:pt>
                <c:pt idx="20">
                  <c:v>10.202168449839998</c:v>
                </c:pt>
                <c:pt idx="21">
                  <c:v>10.018546062849207</c:v>
                </c:pt>
                <c:pt idx="22">
                  <c:v>9.9122104389188177</c:v>
                </c:pt>
                <c:pt idx="23">
                  <c:v>9.7613371814040182</c:v>
                </c:pt>
                <c:pt idx="24">
                  <c:v>9.6821686026269926</c:v>
                </c:pt>
                <c:pt idx="25">
                  <c:v>9.502572842312075</c:v>
                </c:pt>
                <c:pt idx="26">
                  <c:v>9.3737169152570736</c:v>
                </c:pt>
                <c:pt idx="27">
                  <c:v>9.2944115741863946</c:v>
                </c:pt>
                <c:pt idx="28">
                  <c:v>9.1672849641180143</c:v>
                </c:pt>
                <c:pt idx="29">
                  <c:v>9.0842129731089347</c:v>
                </c:pt>
                <c:pt idx="30">
                  <c:v>8.9664426632547727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Summary!$AK$20</c:f>
              <c:strCache>
                <c:ptCount val="1"/>
                <c:pt idx="0">
                  <c:v>GTHP 3.2</c:v>
                </c:pt>
              </c:strCache>
            </c:strRef>
          </c:tx>
          <c:xVal>
            <c:numRef>
              <c:f>Summary!$M$22:$M$52</c:f>
              <c:numCache>
                <c:formatCode>General</c:formatCode>
                <c:ptCount val="3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  <c:pt idx="18">
                  <c:v>2026</c:v>
                </c:pt>
                <c:pt idx="19">
                  <c:v>2027</c:v>
                </c:pt>
                <c:pt idx="20">
                  <c:v>2028</c:v>
                </c:pt>
                <c:pt idx="21">
                  <c:v>2029</c:v>
                </c:pt>
                <c:pt idx="22">
                  <c:v>2030</c:v>
                </c:pt>
                <c:pt idx="23">
                  <c:v>2031</c:v>
                </c:pt>
                <c:pt idx="24">
                  <c:v>2032</c:v>
                </c:pt>
                <c:pt idx="25">
                  <c:v>2033</c:v>
                </c:pt>
                <c:pt idx="26">
                  <c:v>2034</c:v>
                </c:pt>
                <c:pt idx="27">
                  <c:v>2035</c:v>
                </c:pt>
                <c:pt idx="28">
                  <c:v>2036</c:v>
                </c:pt>
                <c:pt idx="29">
                  <c:v>2037</c:v>
                </c:pt>
                <c:pt idx="30">
                  <c:v>2038</c:v>
                </c:pt>
              </c:numCache>
            </c:numRef>
          </c:xVal>
          <c:yVal>
            <c:numRef>
              <c:f>Summary!$AK$22:$AK$52</c:f>
              <c:numCache>
                <c:formatCode>0.0</c:formatCode>
                <c:ptCount val="31"/>
                <c:pt idx="0">
                  <c:v>14.866192027397124</c:v>
                </c:pt>
                <c:pt idx="1">
                  <c:v>14.61778594808907</c:v>
                </c:pt>
                <c:pt idx="2">
                  <c:v>14.153842989450862</c:v>
                </c:pt>
                <c:pt idx="3">
                  <c:v>14.194341957932698</c:v>
                </c:pt>
                <c:pt idx="4">
                  <c:v>13.845690601287744</c:v>
                </c:pt>
                <c:pt idx="5">
                  <c:v>13.60705673612747</c:v>
                </c:pt>
                <c:pt idx="6">
                  <c:v>13.40713777410631</c:v>
                </c:pt>
                <c:pt idx="7">
                  <c:v>13.10264008055935</c:v>
                </c:pt>
                <c:pt idx="8">
                  <c:v>12.934930596709075</c:v>
                </c:pt>
                <c:pt idx="9">
                  <c:v>12.645355966075867</c:v>
                </c:pt>
                <c:pt idx="10">
                  <c:v>11.606444441084655</c:v>
                </c:pt>
                <c:pt idx="11">
                  <c:v>11.262449292216154</c:v>
                </c:pt>
                <c:pt idx="12">
                  <c:v>10.909899174669262</c:v>
                </c:pt>
                <c:pt idx="13">
                  <c:v>10.338789870694271</c:v>
                </c:pt>
                <c:pt idx="14">
                  <c:v>9.421227953601699</c:v>
                </c:pt>
                <c:pt idx="15">
                  <c:v>9.0443689663005316</c:v>
                </c:pt>
                <c:pt idx="16">
                  <c:v>8.4836073455663268</c:v>
                </c:pt>
                <c:pt idx="17">
                  <c:v>8.285486373041838</c:v>
                </c:pt>
                <c:pt idx="18">
                  <c:v>8.1466153534316188</c:v>
                </c:pt>
                <c:pt idx="19">
                  <c:v>7.8910313245185364</c:v>
                </c:pt>
                <c:pt idx="20">
                  <c:v>7.694589087591555</c:v>
                </c:pt>
                <c:pt idx="21">
                  <c:v>7.2711517080085084</c:v>
                </c:pt>
                <c:pt idx="22">
                  <c:v>7.0259393529612657</c:v>
                </c:pt>
                <c:pt idx="23">
                  <c:v>6.6780222070283886</c:v>
                </c:pt>
                <c:pt idx="24">
                  <c:v>6.4954576728665465</c:v>
                </c:pt>
                <c:pt idx="25">
                  <c:v>6.0813057855164336</c:v>
                </c:pt>
                <c:pt idx="26">
                  <c:v>5.7841611018529191</c:v>
                </c:pt>
                <c:pt idx="27">
                  <c:v>5.6012811907471711</c:v>
                </c:pt>
                <c:pt idx="28">
                  <c:v>5.3081243511874661</c:v>
                </c:pt>
                <c:pt idx="29">
                  <c:v>5.116558460088398</c:v>
                </c:pt>
                <c:pt idx="30">
                  <c:v>4.8449774605459321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1076040"/>
        <c:axId val="481075256"/>
      </c:scatterChart>
      <c:valAx>
        <c:axId val="481076040"/>
        <c:scaling>
          <c:orientation val="minMax"/>
          <c:max val="2038"/>
          <c:min val="2008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81075256"/>
        <c:crosses val="autoZero"/>
        <c:crossBetween val="midCat"/>
      </c:valAx>
      <c:valAx>
        <c:axId val="48107525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481076040"/>
        <c:crosses val="autoZero"/>
        <c:crossBetween val="midCat"/>
      </c:valAx>
      <c:spPr>
        <a:noFill/>
      </c:spPr>
    </c:plotArea>
    <c:legend>
      <c:legendPos val="b"/>
      <c:layout/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Efficiency!$I$19</c:f>
              <c:strCache>
                <c:ptCount val="1"/>
                <c:pt idx="0">
                  <c:v>GHG emissions (tonne/household)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99"/>
              </a:solidFill>
            </c:spPr>
          </c:dPt>
          <c:cat>
            <c:strRef>
              <c:f>Efficiency!$G$20:$G$22</c:f>
              <c:strCache>
                <c:ptCount val="3"/>
                <c:pt idx="0">
                  <c:v>Base Case</c:v>
                </c:pt>
                <c:pt idx="1">
                  <c:v>GTHP 3.2 today</c:v>
                </c:pt>
                <c:pt idx="2">
                  <c:v>FR90 today</c:v>
                </c:pt>
              </c:strCache>
            </c:strRef>
          </c:cat>
          <c:val>
            <c:numRef>
              <c:f>Efficiency!$I$20:$I$22</c:f>
              <c:numCache>
                <c:formatCode>General</c:formatCode>
                <c:ptCount val="3"/>
                <c:pt idx="0">
                  <c:v>15.153066123188404</c:v>
                </c:pt>
                <c:pt idx="1">
                  <c:v>15.943539398777608</c:v>
                </c:pt>
                <c:pt idx="2">
                  <c:v>13.779301738828266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1076432"/>
        <c:axId val="481076824"/>
      </c:barChart>
      <c:catAx>
        <c:axId val="48107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481076824"/>
        <c:crosses val="autoZero"/>
        <c:auto val="1"/>
        <c:lblAlgn val="ctr"/>
        <c:lblOffset val="100"/>
        <c:noMultiLvlLbl val="0"/>
      </c:catAx>
      <c:valAx>
        <c:axId val="481076824"/>
        <c:scaling>
          <c:orientation val="minMax"/>
          <c:max val="16"/>
          <c:min val="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48107643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Payback [y] as function of Grant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6.6903919313456614E-2"/>
          <c:y val="0.11447102766000404"/>
          <c:w val="0.91249682975020818"/>
          <c:h val="0.64640236220472469"/>
        </c:manualLayout>
      </c:layout>
      <c:lineChart>
        <c:grouping val="standard"/>
        <c:varyColors val="0"/>
        <c:ser>
          <c:idx val="0"/>
          <c:order val="0"/>
          <c:tx>
            <c:strRef>
              <c:f>'Bill costs'!$P$55</c:f>
              <c:strCache>
                <c:ptCount val="1"/>
                <c:pt idx="0">
                  <c:v>7cent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costs'!$P$56:$P$76</c:f>
              <c:numCache>
                <c:formatCode>General</c:formatCode>
                <c:ptCount val="21"/>
                <c:pt idx="0">
                  <c:v>13.496547394852479</c:v>
                </c:pt>
                <c:pt idx="1">
                  <c:v>13.339610797237922</c:v>
                </c:pt>
                <c:pt idx="2">
                  <c:v>13.182674199623374</c:v>
                </c:pt>
                <c:pt idx="3">
                  <c:v>13.025737602008824</c:v>
                </c:pt>
                <c:pt idx="4">
                  <c:v>12.868801004394225</c:v>
                </c:pt>
                <c:pt idx="5">
                  <c:v>12.711864406779661</c:v>
                </c:pt>
                <c:pt idx="6">
                  <c:v>12.5549278091651</c:v>
                </c:pt>
                <c:pt idx="7">
                  <c:v>12.397991211550533</c:v>
                </c:pt>
                <c:pt idx="8">
                  <c:v>12.241054613935971</c:v>
                </c:pt>
                <c:pt idx="9">
                  <c:v>12.084118016321407</c:v>
                </c:pt>
                <c:pt idx="10">
                  <c:v>11.927181418706844</c:v>
                </c:pt>
                <c:pt idx="11">
                  <c:v>11.770244821092279</c:v>
                </c:pt>
                <c:pt idx="12">
                  <c:v>11.613308223477715</c:v>
                </c:pt>
                <c:pt idx="13">
                  <c:v>11.456371625863149</c:v>
                </c:pt>
                <c:pt idx="14">
                  <c:v>11.299435028248679</c:v>
                </c:pt>
                <c:pt idx="15">
                  <c:v>11.142498430634021</c:v>
                </c:pt>
                <c:pt idx="16">
                  <c:v>10.985561833019474</c:v>
                </c:pt>
                <c:pt idx="17">
                  <c:v>10.828625235404896</c:v>
                </c:pt>
                <c:pt idx="18">
                  <c:v>10.671688637790332</c:v>
                </c:pt>
                <c:pt idx="19">
                  <c:v>10.514752040175768</c:v>
                </c:pt>
                <c:pt idx="20">
                  <c:v>10.357815442561206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'Bill costs'!$Q$55</c:f>
              <c:strCache>
                <c:ptCount val="1"/>
                <c:pt idx="0">
                  <c:v>8cent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costs'!$Q$56:$Q$76</c:f>
              <c:numCache>
                <c:formatCode>General</c:formatCode>
                <c:ptCount val="21"/>
                <c:pt idx="0">
                  <c:v>15.18361581920913</c:v>
                </c:pt>
                <c:pt idx="1">
                  <c:v>15.007062146892649</c:v>
                </c:pt>
                <c:pt idx="2">
                  <c:v>14.830508474576272</c:v>
                </c:pt>
                <c:pt idx="3">
                  <c:v>14.653954802259889</c:v>
                </c:pt>
                <c:pt idx="4">
                  <c:v>14.477401129943503</c:v>
                </c:pt>
                <c:pt idx="5">
                  <c:v>14.300847457627174</c:v>
                </c:pt>
                <c:pt idx="6">
                  <c:v>14.124293785310618</c:v>
                </c:pt>
                <c:pt idx="7">
                  <c:v>13.947740112994349</c:v>
                </c:pt>
                <c:pt idx="8">
                  <c:v>13.771186440677965</c:v>
                </c:pt>
                <c:pt idx="9">
                  <c:v>13.594632768361581</c:v>
                </c:pt>
                <c:pt idx="10">
                  <c:v>13.418079096045197</c:v>
                </c:pt>
                <c:pt idx="11">
                  <c:v>13.241525423728735</c:v>
                </c:pt>
                <c:pt idx="12">
                  <c:v>13.064971751412346</c:v>
                </c:pt>
                <c:pt idx="13">
                  <c:v>12.88841807909605</c:v>
                </c:pt>
                <c:pt idx="14">
                  <c:v>12.711864406779661</c:v>
                </c:pt>
                <c:pt idx="15">
                  <c:v>12.535310734463277</c:v>
                </c:pt>
                <c:pt idx="16">
                  <c:v>12.358757062146896</c:v>
                </c:pt>
                <c:pt idx="17">
                  <c:v>12.182203389830498</c:v>
                </c:pt>
                <c:pt idx="18">
                  <c:v>12.005649717514126</c:v>
                </c:pt>
                <c:pt idx="19">
                  <c:v>11.829096045197756</c:v>
                </c:pt>
                <c:pt idx="20">
                  <c:v>11.652542372881465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'Bill costs'!$R$55</c:f>
              <c:strCache>
                <c:ptCount val="1"/>
                <c:pt idx="0">
                  <c:v>9cent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costs'!$R$56:$R$76</c:f>
              <c:numCache>
                <c:formatCode>General</c:formatCode>
                <c:ptCount val="21"/>
                <c:pt idx="0">
                  <c:v>17.352703793381689</c:v>
                </c:pt>
                <c:pt idx="1">
                  <c:v>17.150928167877506</c:v>
                </c:pt>
                <c:pt idx="2">
                  <c:v>16.949152542372673</c:v>
                </c:pt>
                <c:pt idx="3">
                  <c:v>16.747376916868443</c:v>
                </c:pt>
                <c:pt idx="4">
                  <c:v>16.545601291363703</c:v>
                </c:pt>
                <c:pt idx="5">
                  <c:v>16.34382566585974</c:v>
                </c:pt>
                <c:pt idx="6">
                  <c:v>16.142050040355127</c:v>
                </c:pt>
                <c:pt idx="7">
                  <c:v>15.940274414850681</c:v>
                </c:pt>
                <c:pt idx="8">
                  <c:v>15.738498789346247</c:v>
                </c:pt>
                <c:pt idx="9">
                  <c:v>15.536723163841748</c:v>
                </c:pt>
                <c:pt idx="10">
                  <c:v>15.334947538337374</c:v>
                </c:pt>
                <c:pt idx="11">
                  <c:v>15.133171912832918</c:v>
                </c:pt>
                <c:pt idx="12">
                  <c:v>14.931396287328496</c:v>
                </c:pt>
                <c:pt idx="13">
                  <c:v>14.729620661824049</c:v>
                </c:pt>
                <c:pt idx="14">
                  <c:v>14.52784503631962</c:v>
                </c:pt>
                <c:pt idx="15">
                  <c:v>14.326069410815171</c:v>
                </c:pt>
                <c:pt idx="16">
                  <c:v>14.124293785310618</c:v>
                </c:pt>
                <c:pt idx="17">
                  <c:v>13.922518159806371</c:v>
                </c:pt>
                <c:pt idx="18">
                  <c:v>13.720742534301856</c:v>
                </c:pt>
                <c:pt idx="19">
                  <c:v>13.518966908797417</c:v>
                </c:pt>
                <c:pt idx="20">
                  <c:v>13.317191283292978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'Bill costs'!$S$55</c:f>
              <c:strCache>
                <c:ptCount val="1"/>
                <c:pt idx="0">
                  <c:v>10cent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costs'!$S$56:$S$76</c:f>
              <c:numCache>
                <c:formatCode>General</c:formatCode>
                <c:ptCount val="21"/>
                <c:pt idx="0">
                  <c:v>23.78318584070777</c:v>
                </c:pt>
                <c:pt idx="1">
                  <c:v>23.506637168141587</c:v>
                </c:pt>
                <c:pt idx="2">
                  <c:v>23.23008849557522</c:v>
                </c:pt>
                <c:pt idx="3">
                  <c:v>22.953539823008789</c:v>
                </c:pt>
                <c:pt idx="4">
                  <c:v>22.676991150442742</c:v>
                </c:pt>
                <c:pt idx="5">
                  <c:v>22.400442477875878</c:v>
                </c:pt>
                <c:pt idx="6">
                  <c:v>22.123893805309727</c:v>
                </c:pt>
                <c:pt idx="7">
                  <c:v>21.847345132743289</c:v>
                </c:pt>
                <c:pt idx="8">
                  <c:v>21.570796460176989</c:v>
                </c:pt>
                <c:pt idx="9">
                  <c:v>21.29424778761063</c:v>
                </c:pt>
                <c:pt idx="10">
                  <c:v>21.017699115044248</c:v>
                </c:pt>
                <c:pt idx="11">
                  <c:v>20.741150442477878</c:v>
                </c:pt>
                <c:pt idx="12">
                  <c:v>20.464601769911503</c:v>
                </c:pt>
                <c:pt idx="13">
                  <c:v>20.188053097345129</c:v>
                </c:pt>
                <c:pt idx="14">
                  <c:v>19.911504424778791</c:v>
                </c:pt>
                <c:pt idx="15">
                  <c:v>19.634955752212836</c:v>
                </c:pt>
                <c:pt idx="16">
                  <c:v>19.358407079646017</c:v>
                </c:pt>
                <c:pt idx="17">
                  <c:v>19.0818584070798</c:v>
                </c:pt>
                <c:pt idx="18">
                  <c:v>18.805309734513099</c:v>
                </c:pt>
                <c:pt idx="19">
                  <c:v>18.528761061946902</c:v>
                </c:pt>
                <c:pt idx="20">
                  <c:v>18.252212389380489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'Bill costs'!$T$55</c:f>
              <c:strCache>
                <c:ptCount val="1"/>
                <c:pt idx="0">
                  <c:v>RRO-ENMAX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costs'!$T$56:$T$76</c:f>
              <c:numCache>
                <c:formatCode>General</c:formatCode>
                <c:ptCount val="21"/>
                <c:pt idx="0">
                  <c:v>27.994791666666668</c:v>
                </c:pt>
                <c:pt idx="1">
                  <c:v>27.669270833333108</c:v>
                </c:pt>
                <c:pt idx="2">
                  <c:v>27.34375</c:v>
                </c:pt>
                <c:pt idx="3">
                  <c:v>27.018229166666668</c:v>
                </c:pt>
                <c:pt idx="4">
                  <c:v>26.692708333333108</c:v>
                </c:pt>
                <c:pt idx="5">
                  <c:v>26.3671875</c:v>
                </c:pt>
                <c:pt idx="6">
                  <c:v>26.041666666666668</c:v>
                </c:pt>
                <c:pt idx="7">
                  <c:v>25.716145833333108</c:v>
                </c:pt>
                <c:pt idx="8">
                  <c:v>25.390625</c:v>
                </c:pt>
                <c:pt idx="9">
                  <c:v>25.065104166666668</c:v>
                </c:pt>
                <c:pt idx="10">
                  <c:v>24.739583333333108</c:v>
                </c:pt>
                <c:pt idx="11">
                  <c:v>24.4140625</c:v>
                </c:pt>
                <c:pt idx="12">
                  <c:v>24.088541666666629</c:v>
                </c:pt>
                <c:pt idx="13">
                  <c:v>23.763020833332995</c:v>
                </c:pt>
                <c:pt idx="14">
                  <c:v>23.4375</c:v>
                </c:pt>
                <c:pt idx="15">
                  <c:v>23.111979166666927</c:v>
                </c:pt>
                <c:pt idx="16">
                  <c:v>22.786458333333108</c:v>
                </c:pt>
                <c:pt idx="17">
                  <c:v>22.460937499999989</c:v>
                </c:pt>
                <c:pt idx="18">
                  <c:v>22.135416666666668</c:v>
                </c:pt>
                <c:pt idx="19">
                  <c:v>21.809895833333329</c:v>
                </c:pt>
                <c:pt idx="20">
                  <c:v>21.484375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'Bill costs'!$U$55</c:f>
              <c:strCache>
                <c:ptCount val="1"/>
                <c:pt idx="0">
                  <c:v>RRO-ATCO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costs'!$U$56:$U$76</c:f>
              <c:numCache>
                <c:formatCode>General</c:formatCode>
                <c:ptCount val="21"/>
                <c:pt idx="0">
                  <c:v>61.079545454545446</c:v>
                </c:pt>
                <c:pt idx="1">
                  <c:v>60.36931818181818</c:v>
                </c:pt>
                <c:pt idx="2">
                  <c:v>59.659090909090907</c:v>
                </c:pt>
                <c:pt idx="3">
                  <c:v>58.948863636363313</c:v>
                </c:pt>
                <c:pt idx="4">
                  <c:v>58.238636363636346</c:v>
                </c:pt>
                <c:pt idx="5">
                  <c:v>57.528409090909356</c:v>
                </c:pt>
                <c:pt idx="6">
                  <c:v>56.818181818181863</c:v>
                </c:pt>
                <c:pt idx="7">
                  <c:v>56.107954545454547</c:v>
                </c:pt>
                <c:pt idx="8">
                  <c:v>55.397727272727245</c:v>
                </c:pt>
                <c:pt idx="9">
                  <c:v>54.6875</c:v>
                </c:pt>
                <c:pt idx="10">
                  <c:v>53.977272727272727</c:v>
                </c:pt>
                <c:pt idx="11">
                  <c:v>53.267045454545446</c:v>
                </c:pt>
                <c:pt idx="12">
                  <c:v>52.556818181818144</c:v>
                </c:pt>
                <c:pt idx="13">
                  <c:v>51.846590909090907</c:v>
                </c:pt>
                <c:pt idx="14">
                  <c:v>51.136363636363626</c:v>
                </c:pt>
                <c:pt idx="15">
                  <c:v>50.426136363636346</c:v>
                </c:pt>
                <c:pt idx="16">
                  <c:v>49.715909090909356</c:v>
                </c:pt>
                <c:pt idx="17">
                  <c:v>49.005681818181863</c:v>
                </c:pt>
                <c:pt idx="18">
                  <c:v>48.295454545454561</c:v>
                </c:pt>
                <c:pt idx="19">
                  <c:v>47.585227272727245</c:v>
                </c:pt>
                <c:pt idx="20">
                  <c:v>46.875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'Bill costs'!$V$55</c:f>
              <c:strCache>
                <c:ptCount val="1"/>
                <c:pt idx="0">
                  <c:v>RRO-EDI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costs'!$V$56:$V$76</c:f>
              <c:numCache>
                <c:formatCode>General</c:formatCode>
                <c:ptCount val="21"/>
                <c:pt idx="0">
                  <c:v>24.45961319681459</c:v>
                </c:pt>
                <c:pt idx="1">
                  <c:v>24.175199089874859</c:v>
                </c:pt>
                <c:pt idx="2">
                  <c:v>23.890784982934996</c:v>
                </c:pt>
                <c:pt idx="3">
                  <c:v>23.606370875995449</c:v>
                </c:pt>
                <c:pt idx="4">
                  <c:v>23.321956769055955</c:v>
                </c:pt>
                <c:pt idx="5">
                  <c:v>23.037542662116042</c:v>
                </c:pt>
                <c:pt idx="6">
                  <c:v>22.753128555176289</c:v>
                </c:pt>
                <c:pt idx="7">
                  <c:v>22.468714448236629</c:v>
                </c:pt>
                <c:pt idx="8">
                  <c:v>22.184300341296932</c:v>
                </c:pt>
                <c:pt idx="9">
                  <c:v>21.899886234357226</c:v>
                </c:pt>
                <c:pt idx="10">
                  <c:v>21.615472127417679</c:v>
                </c:pt>
                <c:pt idx="11">
                  <c:v>21.331058020477979</c:v>
                </c:pt>
                <c:pt idx="12">
                  <c:v>21.046643913537903</c:v>
                </c:pt>
                <c:pt idx="13">
                  <c:v>20.762229806598135</c:v>
                </c:pt>
                <c:pt idx="14">
                  <c:v>20.477815699658901</c:v>
                </c:pt>
                <c:pt idx="15">
                  <c:v>20.193401592718999</c:v>
                </c:pt>
                <c:pt idx="16">
                  <c:v>19.908987485779289</c:v>
                </c:pt>
                <c:pt idx="17">
                  <c:v>19.624573378839592</c:v>
                </c:pt>
                <c:pt idx="18">
                  <c:v>19.340159271899886</c:v>
                </c:pt>
                <c:pt idx="19">
                  <c:v>19.055745164960182</c:v>
                </c:pt>
                <c:pt idx="20">
                  <c:v>18.77133105802049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'Bill costs'!$W$55</c:f>
              <c:strCache>
                <c:ptCount val="1"/>
                <c:pt idx="0">
                  <c:v>RR0-Fortis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costs'!$W$56:$W$76</c:f>
              <c:numCache>
                <c:formatCode>General</c:formatCode>
                <c:ptCount val="21"/>
                <c:pt idx="0">
                  <c:v>28.74331550802118</c:v>
                </c:pt>
                <c:pt idx="1">
                  <c:v>28.40909090909091</c:v>
                </c:pt>
                <c:pt idx="2">
                  <c:v>28.074866310160431</c:v>
                </c:pt>
                <c:pt idx="3">
                  <c:v>27.740641711229781</c:v>
                </c:pt>
                <c:pt idx="4">
                  <c:v>27.406417112299465</c:v>
                </c:pt>
                <c:pt idx="5">
                  <c:v>27.072192513368773</c:v>
                </c:pt>
                <c:pt idx="6">
                  <c:v>26.737967914438734</c:v>
                </c:pt>
                <c:pt idx="7">
                  <c:v>26.403743315507782</c:v>
                </c:pt>
                <c:pt idx="8">
                  <c:v>26.069518716577527</c:v>
                </c:pt>
                <c:pt idx="9">
                  <c:v>25.735294117647058</c:v>
                </c:pt>
                <c:pt idx="10">
                  <c:v>25.401069518716593</c:v>
                </c:pt>
                <c:pt idx="11">
                  <c:v>25.066844919786096</c:v>
                </c:pt>
                <c:pt idx="12">
                  <c:v>24.732620320855617</c:v>
                </c:pt>
                <c:pt idx="13">
                  <c:v>24.398395721925127</c:v>
                </c:pt>
                <c:pt idx="14">
                  <c:v>24.064171122994814</c:v>
                </c:pt>
                <c:pt idx="15">
                  <c:v>23.729946524064172</c:v>
                </c:pt>
                <c:pt idx="16">
                  <c:v>23.395721925133689</c:v>
                </c:pt>
                <c:pt idx="17">
                  <c:v>23.061497326203209</c:v>
                </c:pt>
                <c:pt idx="18">
                  <c:v>22.72727272727273</c:v>
                </c:pt>
                <c:pt idx="19">
                  <c:v>22.393048128342247</c:v>
                </c:pt>
                <c:pt idx="20">
                  <c:v>22.058823529411764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'Bill costs'!$X$55</c:f>
              <c:strCache>
                <c:ptCount val="1"/>
                <c:pt idx="0">
                  <c:v>FR90</c:v>
                </c:pt>
              </c:strCache>
            </c:strRef>
          </c:tx>
          <c:marker>
            <c:symbol val="none"/>
          </c:marker>
          <c:cat>
            <c:numRef>
              <c:f>'Bill costs'!$O$56:$O$76</c:f>
              <c:numCache>
                <c:formatCode>General</c:formatCode>
                <c:ptCount val="2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  <c:pt idx="11">
                  <c:v>2750</c:v>
                </c:pt>
                <c:pt idx="12">
                  <c:v>3000</c:v>
                </c:pt>
                <c:pt idx="13">
                  <c:v>3250</c:v>
                </c:pt>
                <c:pt idx="14">
                  <c:v>3500</c:v>
                </c:pt>
                <c:pt idx="15">
                  <c:v>3750</c:v>
                </c:pt>
                <c:pt idx="16">
                  <c:v>4000</c:v>
                </c:pt>
                <c:pt idx="17">
                  <c:v>4250</c:v>
                </c:pt>
                <c:pt idx="18">
                  <c:v>4500</c:v>
                </c:pt>
                <c:pt idx="19">
                  <c:v>4750</c:v>
                </c:pt>
                <c:pt idx="20">
                  <c:v>5000</c:v>
                </c:pt>
              </c:numCache>
            </c:numRef>
          </c:cat>
          <c:val>
            <c:numRef>
              <c:f>'Bill costs'!$X$56:$X$76</c:f>
              <c:numCache>
                <c:formatCode>General</c:formatCode>
                <c:ptCount val="21"/>
                <c:pt idx="0">
                  <c:v>11.461318051575931</c:v>
                </c:pt>
                <c:pt idx="1">
                  <c:v>10.744985673352398</c:v>
                </c:pt>
                <c:pt idx="2">
                  <c:v>10.028653295128954</c:v>
                </c:pt>
                <c:pt idx="3">
                  <c:v>9.3123209169054508</c:v>
                </c:pt>
                <c:pt idx="4">
                  <c:v>8.5959885386820414</c:v>
                </c:pt>
                <c:pt idx="5">
                  <c:v>7.8796561604584525</c:v>
                </c:pt>
                <c:pt idx="6">
                  <c:v>7.1633237822349924</c:v>
                </c:pt>
                <c:pt idx="7">
                  <c:v>6.4469914040114924</c:v>
                </c:pt>
                <c:pt idx="8">
                  <c:v>5.7306590257879924</c:v>
                </c:pt>
                <c:pt idx="9">
                  <c:v>5.0143266475644666</c:v>
                </c:pt>
                <c:pt idx="10">
                  <c:v>4.2979942693409132</c:v>
                </c:pt>
                <c:pt idx="11">
                  <c:v>3.5816618911174802</c:v>
                </c:pt>
                <c:pt idx="12">
                  <c:v>2.8653295128939842</c:v>
                </c:pt>
                <c:pt idx="13">
                  <c:v>2.1489971346704881</c:v>
                </c:pt>
                <c:pt idx="14">
                  <c:v>1.432664756446981</c:v>
                </c:pt>
                <c:pt idx="15">
                  <c:v>0.71633237822349571</c:v>
                </c:pt>
                <c:pt idx="16">
                  <c:v>0</c:v>
                </c:pt>
                <c:pt idx="17">
                  <c:v>-0.71633237822349571</c:v>
                </c:pt>
                <c:pt idx="18">
                  <c:v>-1.432664756446981</c:v>
                </c:pt>
                <c:pt idx="19">
                  <c:v>-2.1489971346704881</c:v>
                </c:pt>
                <c:pt idx="20">
                  <c:v>-2.8653295128939842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078000"/>
        <c:axId val="481074472"/>
      </c:lineChart>
      <c:catAx>
        <c:axId val="48107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481074472"/>
        <c:crosses val="autoZero"/>
        <c:auto val="1"/>
        <c:lblAlgn val="ctr"/>
        <c:lblOffset val="100"/>
        <c:noMultiLvlLbl val="0"/>
      </c:catAx>
      <c:valAx>
        <c:axId val="481074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481078000"/>
        <c:crosses val="autoZero"/>
        <c:crossBetween val="between"/>
      </c:valAx>
      <c:spPr>
        <a:noFill/>
      </c:spPr>
    </c:plotArea>
    <c:legend>
      <c:legendPos val="b"/>
      <c:layout/>
      <c:overlay val="0"/>
      <c:txPr>
        <a:bodyPr/>
        <a:lstStyle/>
        <a:p>
          <a:pPr>
            <a:defRPr sz="1050" b="1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Payback [y] as function of yearly</a:t>
            </a:r>
            <a:r>
              <a:rPr lang="en-US" baseline="0"/>
              <a:t> g</a:t>
            </a:r>
            <a:r>
              <a:rPr lang="en-US"/>
              <a:t>rant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6.6903919313456614E-2"/>
          <c:y val="0.11447102766000404"/>
          <c:w val="0.91249682975020796"/>
          <c:h val="0.60262803688001321"/>
        </c:manualLayout>
      </c:layout>
      <c:lineChart>
        <c:grouping val="standard"/>
        <c:varyColors val="0"/>
        <c:ser>
          <c:idx val="0"/>
          <c:order val="0"/>
          <c:tx>
            <c:strRef>
              <c:f>'Bill costs'!$P$55</c:f>
              <c:strCache>
                <c:ptCount val="1"/>
                <c:pt idx="0">
                  <c:v>7cent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costs'!$P$82:$P$92</c:f>
              <c:numCache>
                <c:formatCode>General</c:formatCode>
                <c:ptCount val="11"/>
                <c:pt idx="0">
                  <c:v>13.496547394852479</c:v>
                </c:pt>
                <c:pt idx="1">
                  <c:v>11.665762344004374</c:v>
                </c:pt>
                <c:pt idx="2">
                  <c:v>10.272336359292884</c:v>
                </c:pt>
                <c:pt idx="3">
                  <c:v>9.176269739650019</c:v>
                </c:pt>
                <c:pt idx="4">
                  <c:v>8.2915541843424609</c:v>
                </c:pt>
                <c:pt idx="5">
                  <c:v>7.5624340485402151</c:v>
                </c:pt>
                <c:pt idx="6">
                  <c:v>6.9511800840607822</c:v>
                </c:pt>
                <c:pt idx="7">
                  <c:v>6.4313490876458923</c:v>
                </c:pt>
                <c:pt idx="8">
                  <c:v>5.9838575006957955</c:v>
                </c:pt>
                <c:pt idx="9">
                  <c:v>5.594587561800636</c:v>
                </c:pt>
                <c:pt idx="10">
                  <c:v>5.2528707549474705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'Bill costs'!$Q$55</c:f>
              <c:strCache>
                <c:ptCount val="1"/>
                <c:pt idx="0">
                  <c:v>8cent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costs'!$Q$82:$Q$92</c:f>
              <c:numCache>
                <c:formatCode>General</c:formatCode>
                <c:ptCount val="11"/>
                <c:pt idx="0">
                  <c:v>15.18361581920913</c:v>
                </c:pt>
                <c:pt idx="1">
                  <c:v>12.905162064825976</c:v>
                </c:pt>
                <c:pt idx="2">
                  <c:v>11.221294363256748</c:v>
                </c:pt>
                <c:pt idx="3">
                  <c:v>9.926131117266852</c:v>
                </c:pt>
                <c:pt idx="4">
                  <c:v>8.8990066225165556</c:v>
                </c:pt>
                <c:pt idx="5">
                  <c:v>8.0645161290322598</c:v>
                </c:pt>
                <c:pt idx="6">
                  <c:v>7.3731138545953359</c:v>
                </c:pt>
                <c:pt idx="7">
                  <c:v>6.7909033480732788</c:v>
                </c:pt>
                <c:pt idx="8">
                  <c:v>6.2939110070257245</c:v>
                </c:pt>
                <c:pt idx="9">
                  <c:v>5.8647026732133085</c:v>
                </c:pt>
                <c:pt idx="10">
                  <c:v>5.490296220633299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'Bill costs'!$R$55</c:f>
              <c:strCache>
                <c:ptCount val="1"/>
                <c:pt idx="0">
                  <c:v>9cent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costs'!$R$82:$R$92</c:f>
              <c:numCache>
                <c:formatCode>General</c:formatCode>
                <c:ptCount val="11"/>
                <c:pt idx="0">
                  <c:v>17.352703793381689</c:v>
                </c:pt>
                <c:pt idx="1">
                  <c:v>14.439220953660168</c:v>
                </c:pt>
                <c:pt idx="2">
                  <c:v>12.363427257044425</c:v>
                </c:pt>
                <c:pt idx="3">
                  <c:v>10.809451985922575</c:v>
                </c:pt>
                <c:pt idx="4">
                  <c:v>9.6025011165699823</c:v>
                </c:pt>
                <c:pt idx="5">
                  <c:v>8.6380072318200085</c:v>
                </c:pt>
                <c:pt idx="6">
                  <c:v>7.8495801387367656</c:v>
                </c:pt>
                <c:pt idx="7">
                  <c:v>7.1930411508865841</c:v>
                </c:pt>
                <c:pt idx="8">
                  <c:v>6.6378511886384688</c:v>
                </c:pt>
                <c:pt idx="9">
                  <c:v>6.1622241329893956</c:v>
                </c:pt>
                <c:pt idx="10">
                  <c:v>5.7502005883926524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'Bill costs'!$S$55</c:f>
              <c:strCache>
                <c:ptCount val="1"/>
                <c:pt idx="0">
                  <c:v>10cent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costs'!$S$82:$S$92</c:f>
              <c:numCache>
                <c:formatCode>General</c:formatCode>
                <c:ptCount val="11"/>
                <c:pt idx="0">
                  <c:v>23.78318584070777</c:v>
                </c:pt>
                <c:pt idx="1">
                  <c:v>18.630849220103986</c:v>
                </c:pt>
                <c:pt idx="2">
                  <c:v>15.313390313390316</c:v>
                </c:pt>
                <c:pt idx="3">
                  <c:v>12.998790810157194</c:v>
                </c:pt>
                <c:pt idx="4">
                  <c:v>11.292016806722724</c:v>
                </c:pt>
                <c:pt idx="5">
                  <c:v>9.9814298978644747</c:v>
                </c:pt>
                <c:pt idx="6">
                  <c:v>8.9434276206322707</c:v>
                </c:pt>
                <c:pt idx="7">
                  <c:v>8.1009796533534182</c:v>
                </c:pt>
                <c:pt idx="8">
                  <c:v>7.4035812672176275</c:v>
                </c:pt>
                <c:pt idx="9">
                  <c:v>6.8167406467977045</c:v>
                </c:pt>
                <c:pt idx="10">
                  <c:v>6.3160987074030563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'Bill costs'!$T$55</c:f>
              <c:strCache>
                <c:ptCount val="1"/>
                <c:pt idx="0">
                  <c:v>RRO-ENMAX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costs'!$T$82:$T$92</c:f>
              <c:numCache>
                <c:formatCode>General</c:formatCode>
                <c:ptCount val="11"/>
                <c:pt idx="0">
                  <c:v>27.994791666666668</c:v>
                </c:pt>
                <c:pt idx="1">
                  <c:v>21.119842829076635</c:v>
                </c:pt>
                <c:pt idx="2">
                  <c:v>16.955835962145109</c:v>
                </c:pt>
                <c:pt idx="3">
                  <c:v>14.163372859025054</c:v>
                </c:pt>
                <c:pt idx="4">
                  <c:v>12.160633484162895</c:v>
                </c:pt>
                <c:pt idx="5">
                  <c:v>10.654112983151633</c:v>
                </c:pt>
                <c:pt idx="6">
                  <c:v>9.4797178130511508</c:v>
                </c:pt>
                <c:pt idx="7">
                  <c:v>8.5385226370135019</c:v>
                </c:pt>
                <c:pt idx="8">
                  <c:v>7.7673410404624281</c:v>
                </c:pt>
                <c:pt idx="9">
                  <c:v>7.1239231278992685</c:v>
                </c:pt>
                <c:pt idx="10">
                  <c:v>6.5789473684210495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'Bill costs'!$U$55</c:f>
              <c:strCache>
                <c:ptCount val="1"/>
                <c:pt idx="0">
                  <c:v>RRO-ATCO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costs'!$U$82:$U$92</c:f>
              <c:numCache>
                <c:formatCode>General</c:formatCode>
                <c:ptCount val="11"/>
                <c:pt idx="0">
                  <c:v>61.079545454545446</c:v>
                </c:pt>
                <c:pt idx="1">
                  <c:v>35.714285714285715</c:v>
                </c:pt>
                <c:pt idx="2">
                  <c:v>25.23474178403756</c:v>
                </c:pt>
                <c:pt idx="3">
                  <c:v>19.509981851179674</c:v>
                </c:pt>
                <c:pt idx="4">
                  <c:v>15.902366863905376</c:v>
                </c:pt>
                <c:pt idx="5">
                  <c:v>13.4207240948814</c:v>
                </c:pt>
                <c:pt idx="6">
                  <c:v>11.609071274298055</c:v>
                </c:pt>
                <c:pt idx="7">
                  <c:v>10.228353948620281</c:v>
                </c:pt>
                <c:pt idx="8">
                  <c:v>9.1411564625850339</c:v>
                </c:pt>
                <c:pt idx="9">
                  <c:v>8.2628747117601851</c:v>
                </c:pt>
                <c:pt idx="10">
                  <c:v>7.5385694249649848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'Bill costs'!$V$55</c:f>
              <c:strCache>
                <c:ptCount val="1"/>
                <c:pt idx="0">
                  <c:v>RRO-EDI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costs'!$V$82:$V$92</c:f>
              <c:numCache>
                <c:formatCode>General</c:formatCode>
                <c:ptCount val="11"/>
                <c:pt idx="0">
                  <c:v>24.45961319681459</c:v>
                </c:pt>
                <c:pt idx="1">
                  <c:v>19.043401240035429</c:v>
                </c:pt>
                <c:pt idx="2">
                  <c:v>15.59100797679478</c:v>
                </c:pt>
                <c:pt idx="3">
                  <c:v>13.19828115408226</c:v>
                </c:pt>
                <c:pt idx="4">
                  <c:v>11.442256519425362</c:v>
                </c:pt>
                <c:pt idx="5">
                  <c:v>10.098637858149461</c:v>
                </c:pt>
                <c:pt idx="6">
                  <c:v>9.0374106767549396</c:v>
                </c:pt>
                <c:pt idx="7">
                  <c:v>8.1780144541650817</c:v>
                </c:pt>
                <c:pt idx="8">
                  <c:v>7.4678707884682165</c:v>
                </c:pt>
                <c:pt idx="9">
                  <c:v>6.8712048577820388</c:v>
                </c:pt>
                <c:pt idx="10">
                  <c:v>6.3628292394199049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'Bill costs'!$W$55</c:f>
              <c:strCache>
                <c:ptCount val="1"/>
                <c:pt idx="0">
                  <c:v>RR0-Fortis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costs'!$W$82:$W$92</c:f>
              <c:numCache>
                <c:formatCode>General</c:formatCode>
                <c:ptCount val="11"/>
                <c:pt idx="0">
                  <c:v>28.74331550802118</c:v>
                </c:pt>
                <c:pt idx="1">
                  <c:v>21.543086172344687</c:v>
                </c:pt>
                <c:pt idx="2">
                  <c:v>17.227564102564102</c:v>
                </c:pt>
                <c:pt idx="3">
                  <c:v>14.352469959946781</c:v>
                </c:pt>
                <c:pt idx="4">
                  <c:v>12.299771167048048</c:v>
                </c:pt>
                <c:pt idx="5">
                  <c:v>10.760760760760748</c:v>
                </c:pt>
                <c:pt idx="6">
                  <c:v>9.5640569395018247</c:v>
                </c:pt>
                <c:pt idx="7">
                  <c:v>8.6068855084067248</c:v>
                </c:pt>
                <c:pt idx="8">
                  <c:v>7.8238719068413385</c:v>
                </c:pt>
                <c:pt idx="9">
                  <c:v>7.1714476317545124</c:v>
                </c:pt>
                <c:pt idx="10">
                  <c:v>6.6194581280788176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'Bill costs'!$X$55</c:f>
              <c:strCache>
                <c:ptCount val="1"/>
                <c:pt idx="0">
                  <c:v>FR90</c:v>
                </c:pt>
              </c:strCache>
            </c:strRef>
          </c:tx>
          <c:marker>
            <c:symbol val="none"/>
          </c:marker>
          <c:cat>
            <c:numRef>
              <c:f>'Bill costs'!$O$82:$O$92</c:f>
              <c:numCache>
                <c:formatCode>General</c:formatCode>
                <c:ptCount val="11"/>
                <c:pt idx="0">
                  <c:v>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1250</c:v>
                </c:pt>
                <c:pt idx="6">
                  <c:v>1500</c:v>
                </c:pt>
                <c:pt idx="7">
                  <c:v>1750</c:v>
                </c:pt>
                <c:pt idx="8">
                  <c:v>2000</c:v>
                </c:pt>
                <c:pt idx="9">
                  <c:v>2250</c:v>
                </c:pt>
                <c:pt idx="10">
                  <c:v>2500</c:v>
                </c:pt>
              </c:numCache>
            </c:numRef>
          </c:cat>
          <c:val>
            <c:numRef>
              <c:f>'Bill costs'!$X$82:$X$92</c:f>
              <c:numCache>
                <c:formatCode>General</c:formatCode>
                <c:ptCount val="11"/>
                <c:pt idx="0">
                  <c:v>11.461318051575931</c:v>
                </c:pt>
                <c:pt idx="1">
                  <c:v>6.67779632721202</c:v>
                </c:pt>
                <c:pt idx="2">
                  <c:v>4.7114252061248525</c:v>
                </c:pt>
                <c:pt idx="3">
                  <c:v>3.6396724294813367</c:v>
                </c:pt>
                <c:pt idx="4">
                  <c:v>2.9651593773165312</c:v>
                </c:pt>
                <c:pt idx="5">
                  <c:v>2.5015634771732334</c:v>
                </c:pt>
                <c:pt idx="6">
                  <c:v>2.1633315305570924</c:v>
                </c:pt>
                <c:pt idx="7">
                  <c:v>1.9056693663649358</c:v>
                </c:pt>
                <c:pt idx="8">
                  <c:v>1.7028522775649158</c:v>
                </c:pt>
                <c:pt idx="9">
                  <c:v>1.5390534821085033</c:v>
                </c:pt>
                <c:pt idx="10">
                  <c:v>1.4040014040014039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723408"/>
        <c:axId val="78723016"/>
      </c:lineChart>
      <c:catAx>
        <c:axId val="7872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78723016"/>
        <c:crosses val="autoZero"/>
        <c:auto val="1"/>
        <c:lblAlgn val="ctr"/>
        <c:lblOffset val="100"/>
        <c:noMultiLvlLbl val="0"/>
      </c:catAx>
      <c:valAx>
        <c:axId val="78723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78723408"/>
        <c:crosses val="autoZero"/>
        <c:crossBetween val="between"/>
      </c:valAx>
      <c:spPr>
        <a:noFill/>
      </c:spPr>
    </c:plotArea>
    <c:legend>
      <c:legendPos val="b"/>
      <c:layout/>
      <c:overlay val="0"/>
      <c:txPr>
        <a:bodyPr/>
        <a:lstStyle/>
        <a:p>
          <a:pPr>
            <a:defRPr sz="1050" b="1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wmf"/><Relationship Id="rId18" Type="http://schemas.openxmlformats.org/officeDocument/2006/relationships/image" Target="../media/image18.wmf"/><Relationship Id="rId26" Type="http://schemas.openxmlformats.org/officeDocument/2006/relationships/image" Target="../media/image26.wmf"/><Relationship Id="rId39" Type="http://schemas.openxmlformats.org/officeDocument/2006/relationships/image" Target="../media/image39.wmf"/><Relationship Id="rId21" Type="http://schemas.openxmlformats.org/officeDocument/2006/relationships/image" Target="../media/image21.wmf"/><Relationship Id="rId34" Type="http://schemas.openxmlformats.org/officeDocument/2006/relationships/image" Target="../media/image34.wmf"/><Relationship Id="rId42" Type="http://schemas.openxmlformats.org/officeDocument/2006/relationships/image" Target="../media/image42.wmf"/><Relationship Id="rId47" Type="http://schemas.openxmlformats.org/officeDocument/2006/relationships/image" Target="../media/image47.wmf"/><Relationship Id="rId50" Type="http://schemas.openxmlformats.org/officeDocument/2006/relationships/image" Target="../media/image50.wmf"/><Relationship Id="rId55" Type="http://schemas.openxmlformats.org/officeDocument/2006/relationships/image" Target="../media/image55.wmf"/><Relationship Id="rId63" Type="http://schemas.openxmlformats.org/officeDocument/2006/relationships/image" Target="../media/image6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6" Type="http://schemas.openxmlformats.org/officeDocument/2006/relationships/image" Target="../media/image16.wmf"/><Relationship Id="rId20" Type="http://schemas.openxmlformats.org/officeDocument/2006/relationships/image" Target="../media/image20.wmf"/><Relationship Id="rId29" Type="http://schemas.openxmlformats.org/officeDocument/2006/relationships/image" Target="../media/image29.wmf"/><Relationship Id="rId41" Type="http://schemas.openxmlformats.org/officeDocument/2006/relationships/image" Target="../media/image41.wmf"/><Relationship Id="rId54" Type="http://schemas.openxmlformats.org/officeDocument/2006/relationships/image" Target="../media/image54.wmf"/><Relationship Id="rId62" Type="http://schemas.openxmlformats.org/officeDocument/2006/relationships/image" Target="../media/image6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24" Type="http://schemas.openxmlformats.org/officeDocument/2006/relationships/image" Target="../media/image24.wmf"/><Relationship Id="rId32" Type="http://schemas.openxmlformats.org/officeDocument/2006/relationships/image" Target="../media/image32.wmf"/><Relationship Id="rId37" Type="http://schemas.openxmlformats.org/officeDocument/2006/relationships/image" Target="../media/image37.wmf"/><Relationship Id="rId40" Type="http://schemas.openxmlformats.org/officeDocument/2006/relationships/image" Target="../media/image40.wmf"/><Relationship Id="rId45" Type="http://schemas.openxmlformats.org/officeDocument/2006/relationships/image" Target="../media/image45.wmf"/><Relationship Id="rId53" Type="http://schemas.openxmlformats.org/officeDocument/2006/relationships/image" Target="../media/image53.wmf"/><Relationship Id="rId58" Type="http://schemas.openxmlformats.org/officeDocument/2006/relationships/image" Target="../media/image58.wmf"/><Relationship Id="rId5" Type="http://schemas.openxmlformats.org/officeDocument/2006/relationships/image" Target="../media/image5.wmf"/><Relationship Id="rId15" Type="http://schemas.openxmlformats.org/officeDocument/2006/relationships/image" Target="../media/image15.wmf"/><Relationship Id="rId23" Type="http://schemas.openxmlformats.org/officeDocument/2006/relationships/image" Target="../media/image23.wmf"/><Relationship Id="rId28" Type="http://schemas.openxmlformats.org/officeDocument/2006/relationships/image" Target="../media/image28.wmf"/><Relationship Id="rId36" Type="http://schemas.openxmlformats.org/officeDocument/2006/relationships/image" Target="../media/image36.wmf"/><Relationship Id="rId49" Type="http://schemas.openxmlformats.org/officeDocument/2006/relationships/image" Target="../media/image49.wmf"/><Relationship Id="rId57" Type="http://schemas.openxmlformats.org/officeDocument/2006/relationships/image" Target="../media/image57.wmf"/><Relationship Id="rId61" Type="http://schemas.openxmlformats.org/officeDocument/2006/relationships/image" Target="../media/image61.wmf"/><Relationship Id="rId10" Type="http://schemas.openxmlformats.org/officeDocument/2006/relationships/image" Target="../media/image10.wmf"/><Relationship Id="rId19" Type="http://schemas.openxmlformats.org/officeDocument/2006/relationships/image" Target="../media/image19.wmf"/><Relationship Id="rId31" Type="http://schemas.openxmlformats.org/officeDocument/2006/relationships/image" Target="../media/image31.wmf"/><Relationship Id="rId44" Type="http://schemas.openxmlformats.org/officeDocument/2006/relationships/image" Target="../media/image44.wmf"/><Relationship Id="rId52" Type="http://schemas.openxmlformats.org/officeDocument/2006/relationships/image" Target="../media/image52.wmf"/><Relationship Id="rId60" Type="http://schemas.openxmlformats.org/officeDocument/2006/relationships/image" Target="../media/image60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Relationship Id="rId22" Type="http://schemas.openxmlformats.org/officeDocument/2006/relationships/image" Target="../media/image22.wmf"/><Relationship Id="rId27" Type="http://schemas.openxmlformats.org/officeDocument/2006/relationships/image" Target="../media/image27.wmf"/><Relationship Id="rId30" Type="http://schemas.openxmlformats.org/officeDocument/2006/relationships/image" Target="../media/image30.wmf"/><Relationship Id="rId35" Type="http://schemas.openxmlformats.org/officeDocument/2006/relationships/image" Target="../media/image35.wmf"/><Relationship Id="rId43" Type="http://schemas.openxmlformats.org/officeDocument/2006/relationships/image" Target="../media/image43.wmf"/><Relationship Id="rId48" Type="http://schemas.openxmlformats.org/officeDocument/2006/relationships/image" Target="../media/image48.wmf"/><Relationship Id="rId56" Type="http://schemas.openxmlformats.org/officeDocument/2006/relationships/image" Target="../media/image56.wmf"/><Relationship Id="rId64" Type="http://schemas.openxmlformats.org/officeDocument/2006/relationships/image" Target="../media/image64.wmf"/><Relationship Id="rId8" Type="http://schemas.openxmlformats.org/officeDocument/2006/relationships/image" Target="../media/image8.wmf"/><Relationship Id="rId51" Type="http://schemas.openxmlformats.org/officeDocument/2006/relationships/image" Target="../media/image51.wmf"/><Relationship Id="rId3" Type="http://schemas.openxmlformats.org/officeDocument/2006/relationships/image" Target="../media/image3.wmf"/><Relationship Id="rId12" Type="http://schemas.openxmlformats.org/officeDocument/2006/relationships/image" Target="../media/image12.wmf"/><Relationship Id="rId17" Type="http://schemas.openxmlformats.org/officeDocument/2006/relationships/image" Target="../media/image17.wmf"/><Relationship Id="rId25" Type="http://schemas.openxmlformats.org/officeDocument/2006/relationships/image" Target="../media/image25.wmf"/><Relationship Id="rId33" Type="http://schemas.openxmlformats.org/officeDocument/2006/relationships/image" Target="../media/image33.wmf"/><Relationship Id="rId38" Type="http://schemas.openxmlformats.org/officeDocument/2006/relationships/image" Target="../media/image38.wmf"/><Relationship Id="rId46" Type="http://schemas.openxmlformats.org/officeDocument/2006/relationships/image" Target="../media/image46.wmf"/><Relationship Id="rId59" Type="http://schemas.openxmlformats.org/officeDocument/2006/relationships/image" Target="../media/image5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image" Target="../media/image75.wmf"/><Relationship Id="rId18" Type="http://schemas.openxmlformats.org/officeDocument/2006/relationships/image" Target="../media/image80.wmf"/><Relationship Id="rId26" Type="http://schemas.openxmlformats.org/officeDocument/2006/relationships/image" Target="../media/image88.wmf"/><Relationship Id="rId3" Type="http://schemas.openxmlformats.org/officeDocument/2006/relationships/image" Target="../media/image66.wmf"/><Relationship Id="rId21" Type="http://schemas.openxmlformats.org/officeDocument/2006/relationships/image" Target="../media/image83.wmf"/><Relationship Id="rId7" Type="http://schemas.openxmlformats.org/officeDocument/2006/relationships/image" Target="../media/image46.wmf"/><Relationship Id="rId12" Type="http://schemas.openxmlformats.org/officeDocument/2006/relationships/image" Target="../media/image74.wmf"/><Relationship Id="rId17" Type="http://schemas.openxmlformats.org/officeDocument/2006/relationships/image" Target="../media/image79.wmf"/><Relationship Id="rId25" Type="http://schemas.openxmlformats.org/officeDocument/2006/relationships/image" Target="../media/image87.wmf"/><Relationship Id="rId33" Type="http://schemas.openxmlformats.org/officeDocument/2006/relationships/image" Target="../media/image44.wmf"/><Relationship Id="rId2" Type="http://schemas.openxmlformats.org/officeDocument/2006/relationships/image" Target="../media/image6.wmf"/><Relationship Id="rId16" Type="http://schemas.openxmlformats.org/officeDocument/2006/relationships/image" Target="../media/image78.wmf"/><Relationship Id="rId20" Type="http://schemas.openxmlformats.org/officeDocument/2006/relationships/image" Target="../media/image82.wmf"/><Relationship Id="rId29" Type="http://schemas.openxmlformats.org/officeDocument/2006/relationships/image" Target="../media/image40.wmf"/><Relationship Id="rId1" Type="http://schemas.openxmlformats.org/officeDocument/2006/relationships/image" Target="../media/image65.wmf"/><Relationship Id="rId6" Type="http://schemas.openxmlformats.org/officeDocument/2006/relationships/image" Target="../media/image69.wmf"/><Relationship Id="rId11" Type="http://schemas.openxmlformats.org/officeDocument/2006/relationships/image" Target="../media/image73.wmf"/><Relationship Id="rId24" Type="http://schemas.openxmlformats.org/officeDocument/2006/relationships/image" Target="../media/image86.wmf"/><Relationship Id="rId32" Type="http://schemas.openxmlformats.org/officeDocument/2006/relationships/image" Target="../media/image43.wmf"/><Relationship Id="rId5" Type="http://schemas.openxmlformats.org/officeDocument/2006/relationships/image" Target="../media/image68.wmf"/><Relationship Id="rId15" Type="http://schemas.openxmlformats.org/officeDocument/2006/relationships/image" Target="../media/image77.wmf"/><Relationship Id="rId23" Type="http://schemas.openxmlformats.org/officeDocument/2006/relationships/image" Target="../media/image85.wmf"/><Relationship Id="rId28" Type="http://schemas.openxmlformats.org/officeDocument/2006/relationships/image" Target="../media/image39.wmf"/><Relationship Id="rId10" Type="http://schemas.openxmlformats.org/officeDocument/2006/relationships/image" Target="../media/image72.wmf"/><Relationship Id="rId19" Type="http://schemas.openxmlformats.org/officeDocument/2006/relationships/image" Target="../media/image81.wmf"/><Relationship Id="rId31" Type="http://schemas.openxmlformats.org/officeDocument/2006/relationships/image" Target="../media/image42.wmf"/><Relationship Id="rId4" Type="http://schemas.openxmlformats.org/officeDocument/2006/relationships/image" Target="../media/image67.wmf"/><Relationship Id="rId9" Type="http://schemas.openxmlformats.org/officeDocument/2006/relationships/image" Target="../media/image71.wmf"/><Relationship Id="rId14" Type="http://schemas.openxmlformats.org/officeDocument/2006/relationships/image" Target="../media/image76.wmf"/><Relationship Id="rId22" Type="http://schemas.openxmlformats.org/officeDocument/2006/relationships/image" Target="../media/image84.wmf"/><Relationship Id="rId27" Type="http://schemas.openxmlformats.org/officeDocument/2006/relationships/image" Target="../media/image33.wmf"/><Relationship Id="rId30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image" Target="../media/image100.wmf"/><Relationship Id="rId18" Type="http://schemas.openxmlformats.org/officeDocument/2006/relationships/image" Target="../media/image105.wmf"/><Relationship Id="rId26" Type="http://schemas.openxmlformats.org/officeDocument/2006/relationships/image" Target="../media/image113.wmf"/><Relationship Id="rId39" Type="http://schemas.openxmlformats.org/officeDocument/2006/relationships/image" Target="../media/image125.wmf"/><Relationship Id="rId3" Type="http://schemas.openxmlformats.org/officeDocument/2006/relationships/image" Target="../media/image90.wmf"/><Relationship Id="rId21" Type="http://schemas.openxmlformats.org/officeDocument/2006/relationships/image" Target="../media/image108.wmf"/><Relationship Id="rId34" Type="http://schemas.openxmlformats.org/officeDocument/2006/relationships/image" Target="../media/image121.wmf"/><Relationship Id="rId42" Type="http://schemas.openxmlformats.org/officeDocument/2006/relationships/image" Target="../media/image128.wmf"/><Relationship Id="rId7" Type="http://schemas.openxmlformats.org/officeDocument/2006/relationships/image" Target="../media/image94.wmf"/><Relationship Id="rId12" Type="http://schemas.openxmlformats.org/officeDocument/2006/relationships/image" Target="../media/image99.wmf"/><Relationship Id="rId17" Type="http://schemas.openxmlformats.org/officeDocument/2006/relationships/image" Target="../media/image104.wmf"/><Relationship Id="rId25" Type="http://schemas.openxmlformats.org/officeDocument/2006/relationships/image" Target="../media/image112.wmf"/><Relationship Id="rId33" Type="http://schemas.openxmlformats.org/officeDocument/2006/relationships/image" Target="../media/image120.wmf"/><Relationship Id="rId38" Type="http://schemas.openxmlformats.org/officeDocument/2006/relationships/image" Target="../media/image124.wmf"/><Relationship Id="rId2" Type="http://schemas.openxmlformats.org/officeDocument/2006/relationships/image" Target="../media/image6.wmf"/><Relationship Id="rId16" Type="http://schemas.openxmlformats.org/officeDocument/2006/relationships/image" Target="../media/image103.wmf"/><Relationship Id="rId20" Type="http://schemas.openxmlformats.org/officeDocument/2006/relationships/image" Target="../media/image107.wmf"/><Relationship Id="rId29" Type="http://schemas.openxmlformats.org/officeDocument/2006/relationships/image" Target="../media/image116.wmf"/><Relationship Id="rId41" Type="http://schemas.openxmlformats.org/officeDocument/2006/relationships/image" Target="../media/image127.wmf"/><Relationship Id="rId1" Type="http://schemas.openxmlformats.org/officeDocument/2006/relationships/image" Target="../media/image89.wmf"/><Relationship Id="rId6" Type="http://schemas.openxmlformats.org/officeDocument/2006/relationships/image" Target="../media/image93.wmf"/><Relationship Id="rId11" Type="http://schemas.openxmlformats.org/officeDocument/2006/relationships/image" Target="../media/image98.wmf"/><Relationship Id="rId24" Type="http://schemas.openxmlformats.org/officeDocument/2006/relationships/image" Target="../media/image111.wmf"/><Relationship Id="rId32" Type="http://schemas.openxmlformats.org/officeDocument/2006/relationships/image" Target="../media/image119.wmf"/><Relationship Id="rId37" Type="http://schemas.openxmlformats.org/officeDocument/2006/relationships/image" Target="../media/image123.wmf"/><Relationship Id="rId40" Type="http://schemas.openxmlformats.org/officeDocument/2006/relationships/image" Target="../media/image126.wmf"/><Relationship Id="rId45" Type="http://schemas.openxmlformats.org/officeDocument/2006/relationships/image" Target="../media/image131.wmf"/><Relationship Id="rId5" Type="http://schemas.openxmlformats.org/officeDocument/2006/relationships/image" Target="../media/image92.wmf"/><Relationship Id="rId15" Type="http://schemas.openxmlformats.org/officeDocument/2006/relationships/image" Target="../media/image102.wmf"/><Relationship Id="rId23" Type="http://schemas.openxmlformats.org/officeDocument/2006/relationships/image" Target="../media/image110.wmf"/><Relationship Id="rId28" Type="http://schemas.openxmlformats.org/officeDocument/2006/relationships/image" Target="../media/image115.wmf"/><Relationship Id="rId36" Type="http://schemas.openxmlformats.org/officeDocument/2006/relationships/image" Target="../media/image122.wmf"/><Relationship Id="rId10" Type="http://schemas.openxmlformats.org/officeDocument/2006/relationships/image" Target="../media/image97.wmf"/><Relationship Id="rId19" Type="http://schemas.openxmlformats.org/officeDocument/2006/relationships/image" Target="../media/image106.wmf"/><Relationship Id="rId31" Type="http://schemas.openxmlformats.org/officeDocument/2006/relationships/image" Target="../media/image118.wmf"/><Relationship Id="rId44" Type="http://schemas.openxmlformats.org/officeDocument/2006/relationships/image" Target="../media/image130.wmf"/><Relationship Id="rId4" Type="http://schemas.openxmlformats.org/officeDocument/2006/relationships/image" Target="../media/image91.wmf"/><Relationship Id="rId9" Type="http://schemas.openxmlformats.org/officeDocument/2006/relationships/image" Target="../media/image96.wmf"/><Relationship Id="rId14" Type="http://schemas.openxmlformats.org/officeDocument/2006/relationships/image" Target="../media/image101.wmf"/><Relationship Id="rId22" Type="http://schemas.openxmlformats.org/officeDocument/2006/relationships/image" Target="../media/image109.wmf"/><Relationship Id="rId27" Type="http://schemas.openxmlformats.org/officeDocument/2006/relationships/image" Target="../media/image114.wmf"/><Relationship Id="rId30" Type="http://schemas.openxmlformats.org/officeDocument/2006/relationships/image" Target="../media/image117.wmf"/><Relationship Id="rId35" Type="http://schemas.openxmlformats.org/officeDocument/2006/relationships/image" Target="../media/image33.wmf"/><Relationship Id="rId43" Type="http://schemas.openxmlformats.org/officeDocument/2006/relationships/image" Target="../media/image1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04B6DD-97CF-4383-B557-29268A077536}" type="datetimeFigureOut">
              <a:rPr lang="en-US"/>
              <a:pPr>
                <a:defRPr/>
              </a:pPr>
              <a:t>2/8/2016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71A24FA-A298-45F5-9BFA-11CF6EE9608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88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4E4EC8-3505-41FB-8FA3-BBECE2F960D4}" type="datetimeFigureOut">
              <a:rPr lang="en-US"/>
              <a:pPr>
                <a:defRPr/>
              </a:pPr>
              <a:t>2/8/2016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C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5498DB-12C6-48AB-BEAE-FDCB37A2B5F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0012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2681E-60E8-4C43-855F-093EA9322986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F7C0D-0630-4C4D-A442-36A6BA060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57200" y="914400"/>
            <a:ext cx="822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6324600"/>
            <a:ext cx="822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3AF6C-6A05-4330-AD6D-1787D20C5510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D8B4D-4E0B-473C-9861-DCF76F032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2138E-ACFD-4278-A5BB-2C1E8A79A68B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4F995-7A25-4AC2-981B-1439A0DCEF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68FEB-7C00-4B3F-873A-9D4071405E46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6608F-24FF-4F78-B7D3-7CAB45B0B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17453-A7FC-46F9-BF85-0FE1685559A0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B8F8F-649A-4F5D-81B1-ECC2EDCF9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E4D4D-EB82-4C6B-9AA3-C4D871AE75A2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61061-4AA0-4772-BE3C-23C282ED38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5B295-E656-409E-AFE9-3EB9017E6E5B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62A4E-64EC-42BD-BDA3-59F602CC8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B4056-6E17-4DAF-B21D-E5A2182861BB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BCF66-BCF1-4A57-9DA2-5C524F454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8FA60-B9A7-4663-927C-4AF73617EFAD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7D0A3-2FC7-488D-A26F-0C73A22D5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89E8C-58FA-45A7-AF64-BFFE00592F68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GT in Alberta by Gustavo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2CD3A-6C78-4DA6-9E59-5E876F927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C83B75-9F8A-4CE9-AC12-101A6EE60CED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GT in Alberta by Gustavo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16895F-E7F0-46D3-96DF-DF0B759CF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9964510">
            <a:off x="288925" y="3248025"/>
            <a:ext cx="845026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2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Draft for discussions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ontrol" Target="../activeX/activeX25.xml"/><Relationship Id="rId117" Type="http://schemas.openxmlformats.org/officeDocument/2006/relationships/image" Target="../media/image34.wmf"/><Relationship Id="rId21" Type="http://schemas.openxmlformats.org/officeDocument/2006/relationships/control" Target="../activeX/activeX20.xml"/><Relationship Id="rId42" Type="http://schemas.openxmlformats.org/officeDocument/2006/relationships/control" Target="../activeX/activeX41.xml"/><Relationship Id="rId47" Type="http://schemas.openxmlformats.org/officeDocument/2006/relationships/control" Target="../activeX/activeX46.xml"/><Relationship Id="rId63" Type="http://schemas.openxmlformats.org/officeDocument/2006/relationships/control" Target="../activeX/activeX62.xml"/><Relationship Id="rId68" Type="http://schemas.openxmlformats.org/officeDocument/2006/relationships/control" Target="../activeX/activeX67.xml"/><Relationship Id="rId84" Type="http://schemas.openxmlformats.org/officeDocument/2006/relationships/image" Target="../media/image1.wmf"/><Relationship Id="rId89" Type="http://schemas.openxmlformats.org/officeDocument/2006/relationships/image" Target="../media/image6.wmf"/><Relationship Id="rId112" Type="http://schemas.openxmlformats.org/officeDocument/2006/relationships/image" Target="../media/image29.wmf"/><Relationship Id="rId133" Type="http://schemas.openxmlformats.org/officeDocument/2006/relationships/image" Target="../media/image50.wmf"/><Relationship Id="rId138" Type="http://schemas.openxmlformats.org/officeDocument/2006/relationships/image" Target="../media/image55.wmf"/><Relationship Id="rId16" Type="http://schemas.openxmlformats.org/officeDocument/2006/relationships/control" Target="../activeX/activeX15.xml"/><Relationship Id="rId107" Type="http://schemas.openxmlformats.org/officeDocument/2006/relationships/image" Target="../media/image24.wmf"/><Relationship Id="rId11" Type="http://schemas.openxmlformats.org/officeDocument/2006/relationships/control" Target="../activeX/activeX10.xml"/><Relationship Id="rId32" Type="http://schemas.openxmlformats.org/officeDocument/2006/relationships/control" Target="../activeX/activeX31.xml"/><Relationship Id="rId37" Type="http://schemas.openxmlformats.org/officeDocument/2006/relationships/control" Target="../activeX/activeX36.xml"/><Relationship Id="rId53" Type="http://schemas.openxmlformats.org/officeDocument/2006/relationships/control" Target="../activeX/activeX52.xml"/><Relationship Id="rId58" Type="http://schemas.openxmlformats.org/officeDocument/2006/relationships/control" Target="../activeX/activeX57.xml"/><Relationship Id="rId74" Type="http://schemas.openxmlformats.org/officeDocument/2006/relationships/control" Target="../activeX/activeX73.xml"/><Relationship Id="rId79" Type="http://schemas.openxmlformats.org/officeDocument/2006/relationships/control" Target="../activeX/activeX78.xml"/><Relationship Id="rId102" Type="http://schemas.openxmlformats.org/officeDocument/2006/relationships/image" Target="../media/image19.wmf"/><Relationship Id="rId123" Type="http://schemas.openxmlformats.org/officeDocument/2006/relationships/image" Target="../media/image40.wmf"/><Relationship Id="rId128" Type="http://schemas.openxmlformats.org/officeDocument/2006/relationships/image" Target="../media/image45.wmf"/><Relationship Id="rId144" Type="http://schemas.openxmlformats.org/officeDocument/2006/relationships/image" Target="../media/image61.wmf"/><Relationship Id="rId5" Type="http://schemas.openxmlformats.org/officeDocument/2006/relationships/control" Target="../activeX/activeX4.xml"/><Relationship Id="rId90" Type="http://schemas.openxmlformats.org/officeDocument/2006/relationships/image" Target="../media/image7.wmf"/><Relationship Id="rId95" Type="http://schemas.openxmlformats.org/officeDocument/2006/relationships/image" Target="../media/image12.wmf"/><Relationship Id="rId22" Type="http://schemas.openxmlformats.org/officeDocument/2006/relationships/control" Target="../activeX/activeX21.xml"/><Relationship Id="rId27" Type="http://schemas.openxmlformats.org/officeDocument/2006/relationships/control" Target="../activeX/activeX26.xml"/><Relationship Id="rId43" Type="http://schemas.openxmlformats.org/officeDocument/2006/relationships/control" Target="../activeX/activeX42.xml"/><Relationship Id="rId48" Type="http://schemas.openxmlformats.org/officeDocument/2006/relationships/control" Target="../activeX/activeX47.xml"/><Relationship Id="rId64" Type="http://schemas.openxmlformats.org/officeDocument/2006/relationships/control" Target="../activeX/activeX63.xml"/><Relationship Id="rId69" Type="http://schemas.openxmlformats.org/officeDocument/2006/relationships/control" Target="../activeX/activeX68.xml"/><Relationship Id="rId113" Type="http://schemas.openxmlformats.org/officeDocument/2006/relationships/image" Target="../media/image30.wmf"/><Relationship Id="rId118" Type="http://schemas.openxmlformats.org/officeDocument/2006/relationships/image" Target="../media/image35.wmf"/><Relationship Id="rId134" Type="http://schemas.openxmlformats.org/officeDocument/2006/relationships/image" Target="../media/image51.wmf"/><Relationship Id="rId139" Type="http://schemas.openxmlformats.org/officeDocument/2006/relationships/image" Target="../media/image56.wmf"/><Relationship Id="rId80" Type="http://schemas.openxmlformats.org/officeDocument/2006/relationships/control" Target="../activeX/activeX79.xml"/><Relationship Id="rId85" Type="http://schemas.openxmlformats.org/officeDocument/2006/relationships/image" Target="../media/image2.wmf"/><Relationship Id="rId3" Type="http://schemas.openxmlformats.org/officeDocument/2006/relationships/control" Target="../activeX/activeX2.xml"/><Relationship Id="rId12" Type="http://schemas.openxmlformats.org/officeDocument/2006/relationships/control" Target="../activeX/activeX11.xml"/><Relationship Id="rId17" Type="http://schemas.openxmlformats.org/officeDocument/2006/relationships/control" Target="../activeX/activeX16.xml"/><Relationship Id="rId25" Type="http://schemas.openxmlformats.org/officeDocument/2006/relationships/control" Target="../activeX/activeX24.xml"/><Relationship Id="rId33" Type="http://schemas.openxmlformats.org/officeDocument/2006/relationships/control" Target="../activeX/activeX32.xml"/><Relationship Id="rId38" Type="http://schemas.openxmlformats.org/officeDocument/2006/relationships/control" Target="../activeX/activeX37.xml"/><Relationship Id="rId46" Type="http://schemas.openxmlformats.org/officeDocument/2006/relationships/control" Target="../activeX/activeX45.xml"/><Relationship Id="rId59" Type="http://schemas.openxmlformats.org/officeDocument/2006/relationships/control" Target="../activeX/activeX58.xml"/><Relationship Id="rId67" Type="http://schemas.openxmlformats.org/officeDocument/2006/relationships/control" Target="../activeX/activeX66.xml"/><Relationship Id="rId103" Type="http://schemas.openxmlformats.org/officeDocument/2006/relationships/image" Target="../media/image20.wmf"/><Relationship Id="rId108" Type="http://schemas.openxmlformats.org/officeDocument/2006/relationships/image" Target="../media/image25.wmf"/><Relationship Id="rId116" Type="http://schemas.openxmlformats.org/officeDocument/2006/relationships/image" Target="../media/image33.wmf"/><Relationship Id="rId124" Type="http://schemas.openxmlformats.org/officeDocument/2006/relationships/image" Target="../media/image41.wmf"/><Relationship Id="rId129" Type="http://schemas.openxmlformats.org/officeDocument/2006/relationships/image" Target="../media/image46.wmf"/><Relationship Id="rId137" Type="http://schemas.openxmlformats.org/officeDocument/2006/relationships/image" Target="../media/image54.wmf"/><Relationship Id="rId20" Type="http://schemas.openxmlformats.org/officeDocument/2006/relationships/control" Target="../activeX/activeX19.xml"/><Relationship Id="rId41" Type="http://schemas.openxmlformats.org/officeDocument/2006/relationships/control" Target="../activeX/activeX40.xml"/><Relationship Id="rId54" Type="http://schemas.openxmlformats.org/officeDocument/2006/relationships/control" Target="../activeX/activeX53.xml"/><Relationship Id="rId62" Type="http://schemas.openxmlformats.org/officeDocument/2006/relationships/control" Target="../activeX/activeX61.xml"/><Relationship Id="rId70" Type="http://schemas.openxmlformats.org/officeDocument/2006/relationships/control" Target="../activeX/activeX69.xml"/><Relationship Id="rId75" Type="http://schemas.openxmlformats.org/officeDocument/2006/relationships/control" Target="../activeX/activeX74.xml"/><Relationship Id="rId83" Type="http://schemas.openxmlformats.org/officeDocument/2006/relationships/slideLayout" Target="../slideLayouts/slideLayout2.xml"/><Relationship Id="rId88" Type="http://schemas.openxmlformats.org/officeDocument/2006/relationships/image" Target="../media/image5.wmf"/><Relationship Id="rId91" Type="http://schemas.openxmlformats.org/officeDocument/2006/relationships/image" Target="../media/image8.wmf"/><Relationship Id="rId96" Type="http://schemas.openxmlformats.org/officeDocument/2006/relationships/image" Target="../media/image13.wmf"/><Relationship Id="rId111" Type="http://schemas.openxmlformats.org/officeDocument/2006/relationships/image" Target="../media/image28.wmf"/><Relationship Id="rId132" Type="http://schemas.openxmlformats.org/officeDocument/2006/relationships/image" Target="../media/image49.wmf"/><Relationship Id="rId140" Type="http://schemas.openxmlformats.org/officeDocument/2006/relationships/image" Target="../media/image57.wmf"/><Relationship Id="rId145" Type="http://schemas.openxmlformats.org/officeDocument/2006/relationships/image" Target="../media/image62.wmf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5" Type="http://schemas.openxmlformats.org/officeDocument/2006/relationships/control" Target="../activeX/activeX14.xml"/><Relationship Id="rId23" Type="http://schemas.openxmlformats.org/officeDocument/2006/relationships/control" Target="../activeX/activeX22.xml"/><Relationship Id="rId28" Type="http://schemas.openxmlformats.org/officeDocument/2006/relationships/control" Target="../activeX/activeX27.xml"/><Relationship Id="rId36" Type="http://schemas.openxmlformats.org/officeDocument/2006/relationships/control" Target="../activeX/activeX35.xml"/><Relationship Id="rId49" Type="http://schemas.openxmlformats.org/officeDocument/2006/relationships/control" Target="../activeX/activeX48.xml"/><Relationship Id="rId57" Type="http://schemas.openxmlformats.org/officeDocument/2006/relationships/control" Target="../activeX/activeX56.xml"/><Relationship Id="rId106" Type="http://schemas.openxmlformats.org/officeDocument/2006/relationships/image" Target="../media/image23.wmf"/><Relationship Id="rId114" Type="http://schemas.openxmlformats.org/officeDocument/2006/relationships/image" Target="../media/image31.wmf"/><Relationship Id="rId119" Type="http://schemas.openxmlformats.org/officeDocument/2006/relationships/image" Target="../media/image36.wmf"/><Relationship Id="rId127" Type="http://schemas.openxmlformats.org/officeDocument/2006/relationships/image" Target="../media/image44.wmf"/><Relationship Id="rId10" Type="http://schemas.openxmlformats.org/officeDocument/2006/relationships/control" Target="../activeX/activeX9.xml"/><Relationship Id="rId31" Type="http://schemas.openxmlformats.org/officeDocument/2006/relationships/control" Target="../activeX/activeX30.xml"/><Relationship Id="rId44" Type="http://schemas.openxmlformats.org/officeDocument/2006/relationships/control" Target="../activeX/activeX43.xml"/><Relationship Id="rId52" Type="http://schemas.openxmlformats.org/officeDocument/2006/relationships/control" Target="../activeX/activeX51.xml"/><Relationship Id="rId60" Type="http://schemas.openxmlformats.org/officeDocument/2006/relationships/control" Target="../activeX/activeX59.xml"/><Relationship Id="rId65" Type="http://schemas.openxmlformats.org/officeDocument/2006/relationships/control" Target="../activeX/activeX64.xml"/><Relationship Id="rId73" Type="http://schemas.openxmlformats.org/officeDocument/2006/relationships/control" Target="../activeX/activeX72.xml"/><Relationship Id="rId78" Type="http://schemas.openxmlformats.org/officeDocument/2006/relationships/control" Target="../activeX/activeX77.xml"/><Relationship Id="rId81" Type="http://schemas.openxmlformats.org/officeDocument/2006/relationships/control" Target="../activeX/activeX80.xml"/><Relationship Id="rId86" Type="http://schemas.openxmlformats.org/officeDocument/2006/relationships/image" Target="../media/image3.wmf"/><Relationship Id="rId94" Type="http://schemas.openxmlformats.org/officeDocument/2006/relationships/image" Target="../media/image11.wmf"/><Relationship Id="rId99" Type="http://schemas.openxmlformats.org/officeDocument/2006/relationships/image" Target="../media/image16.wmf"/><Relationship Id="rId101" Type="http://schemas.openxmlformats.org/officeDocument/2006/relationships/image" Target="../media/image18.wmf"/><Relationship Id="rId122" Type="http://schemas.openxmlformats.org/officeDocument/2006/relationships/image" Target="../media/image39.wmf"/><Relationship Id="rId130" Type="http://schemas.openxmlformats.org/officeDocument/2006/relationships/image" Target="../media/image47.wmf"/><Relationship Id="rId135" Type="http://schemas.openxmlformats.org/officeDocument/2006/relationships/image" Target="../media/image52.wmf"/><Relationship Id="rId143" Type="http://schemas.openxmlformats.org/officeDocument/2006/relationships/image" Target="../media/image60.wmf"/><Relationship Id="rId4" Type="http://schemas.openxmlformats.org/officeDocument/2006/relationships/control" Target="../activeX/activeX3.xml"/><Relationship Id="rId9" Type="http://schemas.openxmlformats.org/officeDocument/2006/relationships/control" Target="../activeX/activeX8.xml"/><Relationship Id="rId13" Type="http://schemas.openxmlformats.org/officeDocument/2006/relationships/control" Target="../activeX/activeX12.xml"/><Relationship Id="rId18" Type="http://schemas.openxmlformats.org/officeDocument/2006/relationships/control" Target="../activeX/activeX17.xml"/><Relationship Id="rId39" Type="http://schemas.openxmlformats.org/officeDocument/2006/relationships/control" Target="../activeX/activeX38.xml"/><Relationship Id="rId109" Type="http://schemas.openxmlformats.org/officeDocument/2006/relationships/image" Target="../media/image26.wmf"/><Relationship Id="rId34" Type="http://schemas.openxmlformats.org/officeDocument/2006/relationships/control" Target="../activeX/activeX33.xml"/><Relationship Id="rId50" Type="http://schemas.openxmlformats.org/officeDocument/2006/relationships/control" Target="../activeX/activeX49.xml"/><Relationship Id="rId55" Type="http://schemas.openxmlformats.org/officeDocument/2006/relationships/control" Target="../activeX/activeX54.xml"/><Relationship Id="rId76" Type="http://schemas.openxmlformats.org/officeDocument/2006/relationships/control" Target="../activeX/activeX75.xml"/><Relationship Id="rId97" Type="http://schemas.openxmlformats.org/officeDocument/2006/relationships/image" Target="../media/image14.wmf"/><Relationship Id="rId104" Type="http://schemas.openxmlformats.org/officeDocument/2006/relationships/image" Target="../media/image21.wmf"/><Relationship Id="rId120" Type="http://schemas.openxmlformats.org/officeDocument/2006/relationships/image" Target="../media/image37.wmf"/><Relationship Id="rId125" Type="http://schemas.openxmlformats.org/officeDocument/2006/relationships/image" Target="../media/image42.wmf"/><Relationship Id="rId141" Type="http://schemas.openxmlformats.org/officeDocument/2006/relationships/image" Target="../media/image58.wmf"/><Relationship Id="rId146" Type="http://schemas.openxmlformats.org/officeDocument/2006/relationships/image" Target="../media/image63.wmf"/><Relationship Id="rId7" Type="http://schemas.openxmlformats.org/officeDocument/2006/relationships/control" Target="../activeX/activeX6.xml"/><Relationship Id="rId71" Type="http://schemas.openxmlformats.org/officeDocument/2006/relationships/control" Target="../activeX/activeX70.xml"/><Relationship Id="rId92" Type="http://schemas.openxmlformats.org/officeDocument/2006/relationships/image" Target="../media/image9.wmf"/><Relationship Id="rId2" Type="http://schemas.openxmlformats.org/officeDocument/2006/relationships/control" Target="../activeX/activeX1.xml"/><Relationship Id="rId29" Type="http://schemas.openxmlformats.org/officeDocument/2006/relationships/control" Target="../activeX/activeX28.xml"/><Relationship Id="rId24" Type="http://schemas.openxmlformats.org/officeDocument/2006/relationships/control" Target="../activeX/activeX23.xml"/><Relationship Id="rId40" Type="http://schemas.openxmlformats.org/officeDocument/2006/relationships/control" Target="../activeX/activeX39.xml"/><Relationship Id="rId45" Type="http://schemas.openxmlformats.org/officeDocument/2006/relationships/control" Target="../activeX/activeX44.xml"/><Relationship Id="rId66" Type="http://schemas.openxmlformats.org/officeDocument/2006/relationships/control" Target="../activeX/activeX65.xml"/><Relationship Id="rId87" Type="http://schemas.openxmlformats.org/officeDocument/2006/relationships/image" Target="../media/image4.wmf"/><Relationship Id="rId110" Type="http://schemas.openxmlformats.org/officeDocument/2006/relationships/image" Target="../media/image27.wmf"/><Relationship Id="rId115" Type="http://schemas.openxmlformats.org/officeDocument/2006/relationships/image" Target="../media/image32.wmf"/><Relationship Id="rId131" Type="http://schemas.openxmlformats.org/officeDocument/2006/relationships/image" Target="../media/image48.wmf"/><Relationship Id="rId136" Type="http://schemas.openxmlformats.org/officeDocument/2006/relationships/image" Target="../media/image53.wmf"/><Relationship Id="rId61" Type="http://schemas.openxmlformats.org/officeDocument/2006/relationships/control" Target="../activeX/activeX60.xml"/><Relationship Id="rId82" Type="http://schemas.openxmlformats.org/officeDocument/2006/relationships/control" Target="../activeX/activeX81.xml"/><Relationship Id="rId19" Type="http://schemas.openxmlformats.org/officeDocument/2006/relationships/control" Target="../activeX/activeX18.xml"/><Relationship Id="rId14" Type="http://schemas.openxmlformats.org/officeDocument/2006/relationships/control" Target="../activeX/activeX13.xml"/><Relationship Id="rId30" Type="http://schemas.openxmlformats.org/officeDocument/2006/relationships/control" Target="../activeX/activeX29.xml"/><Relationship Id="rId35" Type="http://schemas.openxmlformats.org/officeDocument/2006/relationships/control" Target="../activeX/activeX34.xml"/><Relationship Id="rId56" Type="http://schemas.openxmlformats.org/officeDocument/2006/relationships/control" Target="../activeX/activeX55.xml"/><Relationship Id="rId77" Type="http://schemas.openxmlformats.org/officeDocument/2006/relationships/control" Target="../activeX/activeX76.xml"/><Relationship Id="rId100" Type="http://schemas.openxmlformats.org/officeDocument/2006/relationships/image" Target="../media/image17.wmf"/><Relationship Id="rId105" Type="http://schemas.openxmlformats.org/officeDocument/2006/relationships/image" Target="../media/image22.wmf"/><Relationship Id="rId126" Type="http://schemas.openxmlformats.org/officeDocument/2006/relationships/image" Target="../media/image43.wmf"/><Relationship Id="rId147" Type="http://schemas.openxmlformats.org/officeDocument/2006/relationships/image" Target="../media/image64.wmf"/><Relationship Id="rId8" Type="http://schemas.openxmlformats.org/officeDocument/2006/relationships/control" Target="../activeX/activeX7.xml"/><Relationship Id="rId51" Type="http://schemas.openxmlformats.org/officeDocument/2006/relationships/control" Target="../activeX/activeX50.xml"/><Relationship Id="rId72" Type="http://schemas.openxmlformats.org/officeDocument/2006/relationships/control" Target="../activeX/activeX71.xml"/><Relationship Id="rId93" Type="http://schemas.openxmlformats.org/officeDocument/2006/relationships/image" Target="../media/image10.wmf"/><Relationship Id="rId98" Type="http://schemas.openxmlformats.org/officeDocument/2006/relationships/image" Target="../media/image15.wmf"/><Relationship Id="rId121" Type="http://schemas.openxmlformats.org/officeDocument/2006/relationships/image" Target="../media/image38.wmf"/><Relationship Id="rId142" Type="http://schemas.openxmlformats.org/officeDocument/2006/relationships/image" Target="../media/image59.wmf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ontrol" Target="../activeX/activeX93.xml"/><Relationship Id="rId18" Type="http://schemas.openxmlformats.org/officeDocument/2006/relationships/control" Target="../activeX/activeX98.xml"/><Relationship Id="rId26" Type="http://schemas.openxmlformats.org/officeDocument/2006/relationships/control" Target="../activeX/activeX106.xml"/><Relationship Id="rId39" Type="http://schemas.openxmlformats.org/officeDocument/2006/relationships/control" Target="../activeX/activeX119.xml"/><Relationship Id="rId21" Type="http://schemas.openxmlformats.org/officeDocument/2006/relationships/control" Target="../activeX/activeX101.xml"/><Relationship Id="rId34" Type="http://schemas.openxmlformats.org/officeDocument/2006/relationships/control" Target="../activeX/activeX114.xml"/><Relationship Id="rId42" Type="http://schemas.openxmlformats.org/officeDocument/2006/relationships/control" Target="../activeX/activeX122.xml"/><Relationship Id="rId47" Type="http://schemas.openxmlformats.org/officeDocument/2006/relationships/control" Target="../activeX/activeX127.xml"/><Relationship Id="rId50" Type="http://schemas.openxmlformats.org/officeDocument/2006/relationships/control" Target="../activeX/activeX130.xml"/><Relationship Id="rId55" Type="http://schemas.openxmlformats.org/officeDocument/2006/relationships/image" Target="../media/image65.wmf"/><Relationship Id="rId63" Type="http://schemas.openxmlformats.org/officeDocument/2006/relationships/image" Target="../media/image71.wmf"/><Relationship Id="rId68" Type="http://schemas.openxmlformats.org/officeDocument/2006/relationships/image" Target="../media/image76.wmf"/><Relationship Id="rId76" Type="http://schemas.openxmlformats.org/officeDocument/2006/relationships/image" Target="../media/image84.wmf"/><Relationship Id="rId84" Type="http://schemas.openxmlformats.org/officeDocument/2006/relationships/image" Target="../media/image41.wmf"/><Relationship Id="rId7" Type="http://schemas.openxmlformats.org/officeDocument/2006/relationships/control" Target="../activeX/activeX87.xml"/><Relationship Id="rId71" Type="http://schemas.openxmlformats.org/officeDocument/2006/relationships/image" Target="../media/image79.wmf"/><Relationship Id="rId2" Type="http://schemas.openxmlformats.org/officeDocument/2006/relationships/control" Target="../activeX/activeX82.xml"/><Relationship Id="rId16" Type="http://schemas.openxmlformats.org/officeDocument/2006/relationships/control" Target="../activeX/activeX96.xml"/><Relationship Id="rId29" Type="http://schemas.openxmlformats.org/officeDocument/2006/relationships/control" Target="../activeX/activeX109.xml"/><Relationship Id="rId11" Type="http://schemas.openxmlformats.org/officeDocument/2006/relationships/control" Target="../activeX/activeX91.xml"/><Relationship Id="rId24" Type="http://schemas.openxmlformats.org/officeDocument/2006/relationships/control" Target="../activeX/activeX104.xml"/><Relationship Id="rId32" Type="http://schemas.openxmlformats.org/officeDocument/2006/relationships/control" Target="../activeX/activeX112.xml"/><Relationship Id="rId37" Type="http://schemas.openxmlformats.org/officeDocument/2006/relationships/control" Target="../activeX/activeX117.xml"/><Relationship Id="rId40" Type="http://schemas.openxmlformats.org/officeDocument/2006/relationships/control" Target="../activeX/activeX120.xml"/><Relationship Id="rId45" Type="http://schemas.openxmlformats.org/officeDocument/2006/relationships/control" Target="../activeX/activeX125.xml"/><Relationship Id="rId53" Type="http://schemas.openxmlformats.org/officeDocument/2006/relationships/control" Target="../activeX/activeX133.xml"/><Relationship Id="rId58" Type="http://schemas.openxmlformats.org/officeDocument/2006/relationships/image" Target="../media/image67.wmf"/><Relationship Id="rId66" Type="http://schemas.openxmlformats.org/officeDocument/2006/relationships/image" Target="../media/image74.wmf"/><Relationship Id="rId74" Type="http://schemas.openxmlformats.org/officeDocument/2006/relationships/image" Target="../media/image82.wmf"/><Relationship Id="rId79" Type="http://schemas.openxmlformats.org/officeDocument/2006/relationships/image" Target="../media/image87.wmf"/><Relationship Id="rId87" Type="http://schemas.openxmlformats.org/officeDocument/2006/relationships/image" Target="../media/image44.wmf"/><Relationship Id="rId5" Type="http://schemas.openxmlformats.org/officeDocument/2006/relationships/control" Target="../activeX/activeX85.xml"/><Relationship Id="rId61" Type="http://schemas.openxmlformats.org/officeDocument/2006/relationships/image" Target="../media/image46.wmf"/><Relationship Id="rId82" Type="http://schemas.openxmlformats.org/officeDocument/2006/relationships/image" Target="../media/image39.wmf"/><Relationship Id="rId19" Type="http://schemas.openxmlformats.org/officeDocument/2006/relationships/control" Target="../activeX/activeX99.xml"/><Relationship Id="rId4" Type="http://schemas.openxmlformats.org/officeDocument/2006/relationships/control" Target="../activeX/activeX84.xml"/><Relationship Id="rId9" Type="http://schemas.openxmlformats.org/officeDocument/2006/relationships/control" Target="../activeX/activeX89.xml"/><Relationship Id="rId14" Type="http://schemas.openxmlformats.org/officeDocument/2006/relationships/control" Target="../activeX/activeX94.xml"/><Relationship Id="rId22" Type="http://schemas.openxmlformats.org/officeDocument/2006/relationships/control" Target="../activeX/activeX102.xml"/><Relationship Id="rId27" Type="http://schemas.openxmlformats.org/officeDocument/2006/relationships/control" Target="../activeX/activeX107.xml"/><Relationship Id="rId30" Type="http://schemas.openxmlformats.org/officeDocument/2006/relationships/control" Target="../activeX/activeX110.xml"/><Relationship Id="rId35" Type="http://schemas.openxmlformats.org/officeDocument/2006/relationships/control" Target="../activeX/activeX115.xml"/><Relationship Id="rId43" Type="http://schemas.openxmlformats.org/officeDocument/2006/relationships/control" Target="../activeX/activeX123.xml"/><Relationship Id="rId48" Type="http://schemas.openxmlformats.org/officeDocument/2006/relationships/control" Target="../activeX/activeX128.xml"/><Relationship Id="rId56" Type="http://schemas.openxmlformats.org/officeDocument/2006/relationships/image" Target="../media/image6.wmf"/><Relationship Id="rId64" Type="http://schemas.openxmlformats.org/officeDocument/2006/relationships/image" Target="../media/image72.wmf"/><Relationship Id="rId69" Type="http://schemas.openxmlformats.org/officeDocument/2006/relationships/image" Target="../media/image77.wmf"/><Relationship Id="rId77" Type="http://schemas.openxmlformats.org/officeDocument/2006/relationships/image" Target="../media/image85.wmf"/><Relationship Id="rId8" Type="http://schemas.openxmlformats.org/officeDocument/2006/relationships/control" Target="../activeX/activeX88.xml"/><Relationship Id="rId51" Type="http://schemas.openxmlformats.org/officeDocument/2006/relationships/control" Target="../activeX/activeX131.xml"/><Relationship Id="rId72" Type="http://schemas.openxmlformats.org/officeDocument/2006/relationships/image" Target="../media/image80.wmf"/><Relationship Id="rId80" Type="http://schemas.openxmlformats.org/officeDocument/2006/relationships/image" Target="../media/image88.wmf"/><Relationship Id="rId85" Type="http://schemas.openxmlformats.org/officeDocument/2006/relationships/image" Target="../media/image42.wmf"/><Relationship Id="rId3" Type="http://schemas.openxmlformats.org/officeDocument/2006/relationships/control" Target="../activeX/activeX83.xml"/><Relationship Id="rId12" Type="http://schemas.openxmlformats.org/officeDocument/2006/relationships/control" Target="../activeX/activeX92.xml"/><Relationship Id="rId17" Type="http://schemas.openxmlformats.org/officeDocument/2006/relationships/control" Target="../activeX/activeX97.xml"/><Relationship Id="rId25" Type="http://schemas.openxmlformats.org/officeDocument/2006/relationships/control" Target="../activeX/activeX105.xml"/><Relationship Id="rId33" Type="http://schemas.openxmlformats.org/officeDocument/2006/relationships/control" Target="../activeX/activeX113.xml"/><Relationship Id="rId38" Type="http://schemas.openxmlformats.org/officeDocument/2006/relationships/control" Target="../activeX/activeX118.xml"/><Relationship Id="rId46" Type="http://schemas.openxmlformats.org/officeDocument/2006/relationships/control" Target="../activeX/activeX126.xml"/><Relationship Id="rId59" Type="http://schemas.openxmlformats.org/officeDocument/2006/relationships/image" Target="../media/image68.wmf"/><Relationship Id="rId67" Type="http://schemas.openxmlformats.org/officeDocument/2006/relationships/image" Target="../media/image75.wmf"/><Relationship Id="rId20" Type="http://schemas.openxmlformats.org/officeDocument/2006/relationships/control" Target="../activeX/activeX100.xml"/><Relationship Id="rId41" Type="http://schemas.openxmlformats.org/officeDocument/2006/relationships/control" Target="../activeX/activeX121.xml"/><Relationship Id="rId54" Type="http://schemas.openxmlformats.org/officeDocument/2006/relationships/slideLayout" Target="../slideLayouts/slideLayout2.xml"/><Relationship Id="rId62" Type="http://schemas.openxmlformats.org/officeDocument/2006/relationships/image" Target="../media/image70.wmf"/><Relationship Id="rId70" Type="http://schemas.openxmlformats.org/officeDocument/2006/relationships/image" Target="../media/image78.wmf"/><Relationship Id="rId75" Type="http://schemas.openxmlformats.org/officeDocument/2006/relationships/image" Target="../media/image83.wmf"/><Relationship Id="rId83" Type="http://schemas.openxmlformats.org/officeDocument/2006/relationships/image" Target="../media/image40.wmf"/><Relationship Id="rId1" Type="http://schemas.openxmlformats.org/officeDocument/2006/relationships/vmlDrawing" Target="../drawings/vmlDrawing2.vml"/><Relationship Id="rId6" Type="http://schemas.openxmlformats.org/officeDocument/2006/relationships/control" Target="../activeX/activeX86.xml"/><Relationship Id="rId15" Type="http://schemas.openxmlformats.org/officeDocument/2006/relationships/control" Target="../activeX/activeX95.xml"/><Relationship Id="rId23" Type="http://schemas.openxmlformats.org/officeDocument/2006/relationships/control" Target="../activeX/activeX103.xml"/><Relationship Id="rId28" Type="http://schemas.openxmlformats.org/officeDocument/2006/relationships/control" Target="../activeX/activeX108.xml"/><Relationship Id="rId36" Type="http://schemas.openxmlformats.org/officeDocument/2006/relationships/control" Target="../activeX/activeX116.xml"/><Relationship Id="rId49" Type="http://schemas.openxmlformats.org/officeDocument/2006/relationships/control" Target="../activeX/activeX129.xml"/><Relationship Id="rId57" Type="http://schemas.openxmlformats.org/officeDocument/2006/relationships/image" Target="../media/image66.wmf"/><Relationship Id="rId10" Type="http://schemas.openxmlformats.org/officeDocument/2006/relationships/control" Target="../activeX/activeX90.xml"/><Relationship Id="rId31" Type="http://schemas.openxmlformats.org/officeDocument/2006/relationships/control" Target="../activeX/activeX111.xml"/><Relationship Id="rId44" Type="http://schemas.openxmlformats.org/officeDocument/2006/relationships/control" Target="../activeX/activeX124.xml"/><Relationship Id="rId52" Type="http://schemas.openxmlformats.org/officeDocument/2006/relationships/control" Target="../activeX/activeX132.xml"/><Relationship Id="rId60" Type="http://schemas.openxmlformats.org/officeDocument/2006/relationships/image" Target="../media/image69.wmf"/><Relationship Id="rId65" Type="http://schemas.openxmlformats.org/officeDocument/2006/relationships/image" Target="../media/image73.wmf"/><Relationship Id="rId73" Type="http://schemas.openxmlformats.org/officeDocument/2006/relationships/image" Target="../media/image81.wmf"/><Relationship Id="rId78" Type="http://schemas.openxmlformats.org/officeDocument/2006/relationships/image" Target="../media/image86.wmf"/><Relationship Id="rId81" Type="http://schemas.openxmlformats.org/officeDocument/2006/relationships/image" Target="../media/image33.wmf"/><Relationship Id="rId86" Type="http://schemas.openxmlformats.org/officeDocument/2006/relationships/image" Target="../media/image43.wmf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ontrol" Target="../activeX/activeX158.xml"/><Relationship Id="rId21" Type="http://schemas.openxmlformats.org/officeDocument/2006/relationships/control" Target="../activeX/activeX153.xml"/><Relationship Id="rId42" Type="http://schemas.openxmlformats.org/officeDocument/2006/relationships/control" Target="../activeX/activeX174.xml"/><Relationship Id="rId47" Type="http://schemas.openxmlformats.org/officeDocument/2006/relationships/control" Target="../activeX/activeX179.xml"/><Relationship Id="rId63" Type="http://schemas.openxmlformats.org/officeDocument/2006/relationships/image" Target="../media/image89.wmf"/><Relationship Id="rId68" Type="http://schemas.openxmlformats.org/officeDocument/2006/relationships/image" Target="../media/image93.wmf"/><Relationship Id="rId84" Type="http://schemas.openxmlformats.org/officeDocument/2006/relationships/image" Target="../media/image109.wmf"/><Relationship Id="rId89" Type="http://schemas.openxmlformats.org/officeDocument/2006/relationships/image" Target="../media/image114.wmf"/><Relationship Id="rId7" Type="http://schemas.openxmlformats.org/officeDocument/2006/relationships/control" Target="../activeX/activeX139.xml"/><Relationship Id="rId71" Type="http://schemas.openxmlformats.org/officeDocument/2006/relationships/image" Target="../media/image96.wmf"/><Relationship Id="rId92" Type="http://schemas.openxmlformats.org/officeDocument/2006/relationships/image" Target="../media/image117.wmf"/><Relationship Id="rId2" Type="http://schemas.openxmlformats.org/officeDocument/2006/relationships/control" Target="../activeX/activeX134.xml"/><Relationship Id="rId16" Type="http://schemas.openxmlformats.org/officeDocument/2006/relationships/control" Target="../activeX/activeX148.xml"/><Relationship Id="rId29" Type="http://schemas.openxmlformats.org/officeDocument/2006/relationships/control" Target="../activeX/activeX161.xml"/><Relationship Id="rId107" Type="http://schemas.openxmlformats.org/officeDocument/2006/relationships/image" Target="../media/image131.wmf"/><Relationship Id="rId11" Type="http://schemas.openxmlformats.org/officeDocument/2006/relationships/control" Target="../activeX/activeX143.xml"/><Relationship Id="rId24" Type="http://schemas.openxmlformats.org/officeDocument/2006/relationships/control" Target="../activeX/activeX156.xml"/><Relationship Id="rId32" Type="http://schemas.openxmlformats.org/officeDocument/2006/relationships/control" Target="../activeX/activeX164.xml"/><Relationship Id="rId37" Type="http://schemas.openxmlformats.org/officeDocument/2006/relationships/control" Target="../activeX/activeX169.xml"/><Relationship Id="rId40" Type="http://schemas.openxmlformats.org/officeDocument/2006/relationships/control" Target="../activeX/activeX172.xml"/><Relationship Id="rId45" Type="http://schemas.openxmlformats.org/officeDocument/2006/relationships/control" Target="../activeX/activeX177.xml"/><Relationship Id="rId53" Type="http://schemas.openxmlformats.org/officeDocument/2006/relationships/control" Target="../activeX/activeX185.xml"/><Relationship Id="rId58" Type="http://schemas.openxmlformats.org/officeDocument/2006/relationships/control" Target="../activeX/activeX190.xml"/><Relationship Id="rId66" Type="http://schemas.openxmlformats.org/officeDocument/2006/relationships/image" Target="../media/image91.wmf"/><Relationship Id="rId74" Type="http://schemas.openxmlformats.org/officeDocument/2006/relationships/image" Target="../media/image99.wmf"/><Relationship Id="rId79" Type="http://schemas.openxmlformats.org/officeDocument/2006/relationships/image" Target="../media/image104.wmf"/><Relationship Id="rId87" Type="http://schemas.openxmlformats.org/officeDocument/2006/relationships/image" Target="../media/image112.wmf"/><Relationship Id="rId102" Type="http://schemas.openxmlformats.org/officeDocument/2006/relationships/image" Target="../media/image126.wmf"/><Relationship Id="rId5" Type="http://schemas.openxmlformats.org/officeDocument/2006/relationships/control" Target="../activeX/activeX137.xml"/><Relationship Id="rId61" Type="http://schemas.openxmlformats.org/officeDocument/2006/relationships/control" Target="../activeX/activeX193.xml"/><Relationship Id="rId82" Type="http://schemas.openxmlformats.org/officeDocument/2006/relationships/image" Target="../media/image107.wmf"/><Relationship Id="rId90" Type="http://schemas.openxmlformats.org/officeDocument/2006/relationships/image" Target="../media/image115.wmf"/><Relationship Id="rId95" Type="http://schemas.openxmlformats.org/officeDocument/2006/relationships/image" Target="../media/image120.wmf"/><Relationship Id="rId19" Type="http://schemas.openxmlformats.org/officeDocument/2006/relationships/control" Target="../activeX/activeX151.xml"/><Relationship Id="rId14" Type="http://schemas.openxmlformats.org/officeDocument/2006/relationships/control" Target="../activeX/activeX146.xml"/><Relationship Id="rId22" Type="http://schemas.openxmlformats.org/officeDocument/2006/relationships/control" Target="../activeX/activeX154.xml"/><Relationship Id="rId27" Type="http://schemas.openxmlformats.org/officeDocument/2006/relationships/control" Target="../activeX/activeX159.xml"/><Relationship Id="rId30" Type="http://schemas.openxmlformats.org/officeDocument/2006/relationships/control" Target="../activeX/activeX162.xml"/><Relationship Id="rId35" Type="http://schemas.openxmlformats.org/officeDocument/2006/relationships/control" Target="../activeX/activeX167.xml"/><Relationship Id="rId43" Type="http://schemas.openxmlformats.org/officeDocument/2006/relationships/control" Target="../activeX/activeX175.xml"/><Relationship Id="rId48" Type="http://schemas.openxmlformats.org/officeDocument/2006/relationships/control" Target="../activeX/activeX180.xml"/><Relationship Id="rId56" Type="http://schemas.openxmlformats.org/officeDocument/2006/relationships/control" Target="../activeX/activeX188.xml"/><Relationship Id="rId64" Type="http://schemas.openxmlformats.org/officeDocument/2006/relationships/image" Target="../media/image6.wmf"/><Relationship Id="rId69" Type="http://schemas.openxmlformats.org/officeDocument/2006/relationships/image" Target="../media/image94.wmf"/><Relationship Id="rId77" Type="http://schemas.openxmlformats.org/officeDocument/2006/relationships/image" Target="../media/image102.wmf"/><Relationship Id="rId100" Type="http://schemas.openxmlformats.org/officeDocument/2006/relationships/image" Target="../media/image124.wmf"/><Relationship Id="rId105" Type="http://schemas.openxmlformats.org/officeDocument/2006/relationships/image" Target="../media/image129.wmf"/><Relationship Id="rId8" Type="http://schemas.openxmlformats.org/officeDocument/2006/relationships/control" Target="../activeX/activeX140.xml"/><Relationship Id="rId51" Type="http://schemas.openxmlformats.org/officeDocument/2006/relationships/control" Target="../activeX/activeX183.xml"/><Relationship Id="rId72" Type="http://schemas.openxmlformats.org/officeDocument/2006/relationships/image" Target="../media/image97.wmf"/><Relationship Id="rId80" Type="http://schemas.openxmlformats.org/officeDocument/2006/relationships/image" Target="../media/image105.wmf"/><Relationship Id="rId85" Type="http://schemas.openxmlformats.org/officeDocument/2006/relationships/image" Target="../media/image110.wmf"/><Relationship Id="rId93" Type="http://schemas.openxmlformats.org/officeDocument/2006/relationships/image" Target="../media/image118.wmf"/><Relationship Id="rId98" Type="http://schemas.openxmlformats.org/officeDocument/2006/relationships/image" Target="../media/image122.wmf"/><Relationship Id="rId3" Type="http://schemas.openxmlformats.org/officeDocument/2006/relationships/control" Target="../activeX/activeX135.xml"/><Relationship Id="rId12" Type="http://schemas.openxmlformats.org/officeDocument/2006/relationships/control" Target="../activeX/activeX144.xml"/><Relationship Id="rId17" Type="http://schemas.openxmlformats.org/officeDocument/2006/relationships/control" Target="../activeX/activeX149.xml"/><Relationship Id="rId25" Type="http://schemas.openxmlformats.org/officeDocument/2006/relationships/control" Target="../activeX/activeX157.xml"/><Relationship Id="rId33" Type="http://schemas.openxmlformats.org/officeDocument/2006/relationships/control" Target="../activeX/activeX165.xml"/><Relationship Id="rId38" Type="http://schemas.openxmlformats.org/officeDocument/2006/relationships/control" Target="../activeX/activeX170.xml"/><Relationship Id="rId46" Type="http://schemas.openxmlformats.org/officeDocument/2006/relationships/control" Target="../activeX/activeX178.xml"/><Relationship Id="rId59" Type="http://schemas.openxmlformats.org/officeDocument/2006/relationships/control" Target="../activeX/activeX191.xml"/><Relationship Id="rId67" Type="http://schemas.openxmlformats.org/officeDocument/2006/relationships/image" Target="../media/image92.wmf"/><Relationship Id="rId103" Type="http://schemas.openxmlformats.org/officeDocument/2006/relationships/image" Target="../media/image127.wmf"/><Relationship Id="rId20" Type="http://schemas.openxmlformats.org/officeDocument/2006/relationships/control" Target="../activeX/activeX152.xml"/><Relationship Id="rId41" Type="http://schemas.openxmlformats.org/officeDocument/2006/relationships/control" Target="../activeX/activeX173.xml"/><Relationship Id="rId54" Type="http://schemas.openxmlformats.org/officeDocument/2006/relationships/control" Target="../activeX/activeX186.xml"/><Relationship Id="rId62" Type="http://schemas.openxmlformats.org/officeDocument/2006/relationships/slideLayout" Target="../slideLayouts/slideLayout2.xml"/><Relationship Id="rId70" Type="http://schemas.openxmlformats.org/officeDocument/2006/relationships/image" Target="../media/image95.wmf"/><Relationship Id="rId75" Type="http://schemas.openxmlformats.org/officeDocument/2006/relationships/image" Target="../media/image100.wmf"/><Relationship Id="rId83" Type="http://schemas.openxmlformats.org/officeDocument/2006/relationships/image" Target="../media/image108.wmf"/><Relationship Id="rId88" Type="http://schemas.openxmlformats.org/officeDocument/2006/relationships/image" Target="../media/image113.wmf"/><Relationship Id="rId91" Type="http://schemas.openxmlformats.org/officeDocument/2006/relationships/image" Target="../media/image116.wmf"/><Relationship Id="rId96" Type="http://schemas.openxmlformats.org/officeDocument/2006/relationships/image" Target="../media/image121.wmf"/><Relationship Id="rId1" Type="http://schemas.openxmlformats.org/officeDocument/2006/relationships/vmlDrawing" Target="../drawings/vmlDrawing3.vml"/><Relationship Id="rId6" Type="http://schemas.openxmlformats.org/officeDocument/2006/relationships/control" Target="../activeX/activeX138.xml"/><Relationship Id="rId15" Type="http://schemas.openxmlformats.org/officeDocument/2006/relationships/control" Target="../activeX/activeX147.xml"/><Relationship Id="rId23" Type="http://schemas.openxmlformats.org/officeDocument/2006/relationships/control" Target="../activeX/activeX155.xml"/><Relationship Id="rId28" Type="http://schemas.openxmlformats.org/officeDocument/2006/relationships/control" Target="../activeX/activeX160.xml"/><Relationship Id="rId36" Type="http://schemas.openxmlformats.org/officeDocument/2006/relationships/control" Target="../activeX/activeX168.xml"/><Relationship Id="rId49" Type="http://schemas.openxmlformats.org/officeDocument/2006/relationships/control" Target="../activeX/activeX181.xml"/><Relationship Id="rId57" Type="http://schemas.openxmlformats.org/officeDocument/2006/relationships/control" Target="../activeX/activeX189.xml"/><Relationship Id="rId106" Type="http://schemas.openxmlformats.org/officeDocument/2006/relationships/image" Target="../media/image130.wmf"/><Relationship Id="rId10" Type="http://schemas.openxmlformats.org/officeDocument/2006/relationships/control" Target="../activeX/activeX142.xml"/><Relationship Id="rId31" Type="http://schemas.openxmlformats.org/officeDocument/2006/relationships/control" Target="../activeX/activeX163.xml"/><Relationship Id="rId44" Type="http://schemas.openxmlformats.org/officeDocument/2006/relationships/control" Target="../activeX/activeX176.xml"/><Relationship Id="rId52" Type="http://schemas.openxmlformats.org/officeDocument/2006/relationships/control" Target="../activeX/activeX184.xml"/><Relationship Id="rId60" Type="http://schemas.openxmlformats.org/officeDocument/2006/relationships/control" Target="../activeX/activeX192.xml"/><Relationship Id="rId65" Type="http://schemas.openxmlformats.org/officeDocument/2006/relationships/image" Target="../media/image90.wmf"/><Relationship Id="rId73" Type="http://schemas.openxmlformats.org/officeDocument/2006/relationships/image" Target="../media/image98.wmf"/><Relationship Id="rId78" Type="http://schemas.openxmlformats.org/officeDocument/2006/relationships/image" Target="../media/image103.wmf"/><Relationship Id="rId81" Type="http://schemas.openxmlformats.org/officeDocument/2006/relationships/image" Target="../media/image106.wmf"/><Relationship Id="rId86" Type="http://schemas.openxmlformats.org/officeDocument/2006/relationships/image" Target="../media/image111.wmf"/><Relationship Id="rId94" Type="http://schemas.openxmlformats.org/officeDocument/2006/relationships/image" Target="../media/image119.wmf"/><Relationship Id="rId99" Type="http://schemas.openxmlformats.org/officeDocument/2006/relationships/image" Target="../media/image123.wmf"/><Relationship Id="rId101" Type="http://schemas.openxmlformats.org/officeDocument/2006/relationships/image" Target="../media/image125.wmf"/><Relationship Id="rId4" Type="http://schemas.openxmlformats.org/officeDocument/2006/relationships/control" Target="../activeX/activeX136.xml"/><Relationship Id="rId9" Type="http://schemas.openxmlformats.org/officeDocument/2006/relationships/control" Target="../activeX/activeX141.xml"/><Relationship Id="rId13" Type="http://schemas.openxmlformats.org/officeDocument/2006/relationships/control" Target="../activeX/activeX145.xml"/><Relationship Id="rId18" Type="http://schemas.openxmlformats.org/officeDocument/2006/relationships/control" Target="../activeX/activeX150.xml"/><Relationship Id="rId39" Type="http://schemas.openxmlformats.org/officeDocument/2006/relationships/control" Target="../activeX/activeX171.xml"/><Relationship Id="rId34" Type="http://schemas.openxmlformats.org/officeDocument/2006/relationships/control" Target="../activeX/activeX166.xml"/><Relationship Id="rId50" Type="http://schemas.openxmlformats.org/officeDocument/2006/relationships/control" Target="../activeX/activeX182.xml"/><Relationship Id="rId55" Type="http://schemas.openxmlformats.org/officeDocument/2006/relationships/control" Target="../activeX/activeX187.xml"/><Relationship Id="rId76" Type="http://schemas.openxmlformats.org/officeDocument/2006/relationships/image" Target="../media/image101.wmf"/><Relationship Id="rId97" Type="http://schemas.openxmlformats.org/officeDocument/2006/relationships/image" Target="../media/image33.wmf"/><Relationship Id="rId104" Type="http://schemas.openxmlformats.org/officeDocument/2006/relationships/image" Target="../media/image1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dirty="0" smtClean="0"/>
              <a:t>GT and/or HE Furnace</a:t>
            </a:r>
          </a:p>
        </p:txBody>
      </p:sp>
      <p:sp>
        <p:nvSpPr>
          <p:cNvPr id="14342" name="TextBox 6"/>
          <p:cNvSpPr txBox="1">
            <a:spLocks noChangeArrowheads="1"/>
          </p:cNvSpPr>
          <p:nvPr/>
        </p:nvSpPr>
        <p:spPr bwMode="auto">
          <a:xfrm>
            <a:off x="762000" y="1600200"/>
            <a:ext cx="484401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CA" sz="4000" dirty="0">
                <a:latin typeface="Calibri" pitchFamily="34" charset="0"/>
              </a:rPr>
              <a:t> Energy use</a:t>
            </a:r>
          </a:p>
          <a:p>
            <a:pPr>
              <a:buFontTx/>
              <a:buChar char="-"/>
            </a:pPr>
            <a:r>
              <a:rPr lang="en-CA" sz="4000" dirty="0">
                <a:latin typeface="Calibri" pitchFamily="34" charset="0"/>
              </a:rPr>
              <a:t> Energy efficiency</a:t>
            </a:r>
          </a:p>
          <a:p>
            <a:pPr>
              <a:buFontTx/>
              <a:buChar char="-"/>
            </a:pPr>
            <a:r>
              <a:rPr lang="en-CA" sz="4000" dirty="0">
                <a:latin typeface="Calibri" pitchFamily="34" charset="0"/>
              </a:rPr>
              <a:t> Environmental issues</a:t>
            </a:r>
          </a:p>
          <a:p>
            <a:pPr>
              <a:buFontTx/>
              <a:buChar char="-"/>
            </a:pPr>
            <a:r>
              <a:rPr lang="en-CA" sz="4000" dirty="0">
                <a:latin typeface="Calibri" pitchFamily="34" charset="0"/>
              </a:rPr>
              <a:t> Markets</a:t>
            </a:r>
          </a:p>
          <a:p>
            <a:pPr>
              <a:buFontTx/>
              <a:buChar char="-"/>
            </a:pPr>
            <a:r>
              <a:rPr lang="en-CA" sz="4000" dirty="0">
                <a:latin typeface="Calibri" pitchFamily="34" charset="0"/>
              </a:rPr>
              <a:t> Cost</a:t>
            </a:r>
          </a:p>
          <a:p>
            <a:pPr>
              <a:buFontTx/>
              <a:buChar char="-"/>
            </a:pPr>
            <a:r>
              <a:rPr lang="en-CA" sz="4000" dirty="0">
                <a:latin typeface="Calibri" pitchFamily="34" charset="0"/>
              </a:rPr>
              <a:t> </a:t>
            </a:r>
            <a:r>
              <a:rPr lang="en-CA" sz="4000" dirty="0" smtClean="0">
                <a:latin typeface="Calibri" pitchFamily="34" charset="0"/>
              </a:rPr>
              <a:t>Scenarios</a:t>
            </a:r>
          </a:p>
          <a:p>
            <a:pPr>
              <a:buFontTx/>
              <a:buChar char="-"/>
            </a:pPr>
            <a:r>
              <a:rPr lang="en-CA" sz="4000" dirty="0" smtClean="0">
                <a:latin typeface="Calibri" pitchFamily="34" charset="0"/>
              </a:rPr>
              <a:t> Scenarios bonus</a:t>
            </a:r>
            <a:endParaRPr lang="en-CA" sz="4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Residential energy use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0" y="1447800"/>
          <a:ext cx="4495800" cy="3925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419600" y="1371600"/>
          <a:ext cx="4572000" cy="3999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Emissions</a:t>
            </a:r>
          </a:p>
        </p:txBody>
      </p:sp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381000" y="4848225"/>
            <a:ext cx="8001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600">
                <a:latin typeface="Calibri" pitchFamily="34" charset="0"/>
              </a:rPr>
              <a:t>- For the GHG intensity emission in electricity sector around 750 kgGHG/MWh, Furnace with 90% of efficiency has the same GHG emission than GT with COP=3.75</a:t>
            </a:r>
          </a:p>
          <a:p>
            <a:r>
              <a:rPr lang="en-CA" sz="1600">
                <a:latin typeface="Calibri" pitchFamily="34" charset="0"/>
              </a:rPr>
              <a:t>- Below this intensity, Furnace has less emission.</a:t>
            </a:r>
          </a:p>
          <a:p>
            <a:r>
              <a:rPr lang="en-CA" sz="1600">
                <a:latin typeface="Calibri" pitchFamily="34" charset="0"/>
              </a:rPr>
              <a:t>- Above this intensity, GT has less emission.</a:t>
            </a:r>
          </a:p>
          <a:p>
            <a:r>
              <a:rPr lang="en-CA" sz="1600">
                <a:latin typeface="Calibri" pitchFamily="34" charset="0"/>
              </a:rPr>
              <a:t>- It is supposed that this intensity will be reached around 2019.</a:t>
            </a:r>
          </a:p>
        </p:txBody>
      </p:sp>
      <p:graphicFrame>
        <p:nvGraphicFramePr>
          <p:cNvPr id="11" name="Chart 10"/>
          <p:cNvGraphicFramePr/>
          <p:nvPr/>
        </p:nvGraphicFramePr>
        <p:xfrm>
          <a:off x="4724400" y="1219200"/>
          <a:ext cx="4224338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533400" y="1447800"/>
          <a:ext cx="4267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Markets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1092200" y="1828800"/>
            <a:ext cx="6604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latin typeface="Calibri" pitchFamily="34" charset="0"/>
              </a:rPr>
              <a:t>Canada ≈ 50,000 GT systems installed (source: CGC)</a:t>
            </a:r>
          </a:p>
          <a:p>
            <a:pPr lvl="1">
              <a:buFont typeface="Arial" charset="0"/>
              <a:buChar char="•"/>
            </a:pPr>
            <a:r>
              <a:rPr lang="en-CA" sz="2400">
                <a:latin typeface="Calibri" pitchFamily="34" charset="0"/>
              </a:rPr>
              <a:t> 23,000 in Ontario</a:t>
            </a:r>
          </a:p>
          <a:p>
            <a:pPr lvl="1">
              <a:buFont typeface="Arial" charset="0"/>
              <a:buChar char="•"/>
            </a:pPr>
            <a:r>
              <a:rPr lang="en-CA" sz="2400">
                <a:latin typeface="Calibri" pitchFamily="34" charset="0"/>
              </a:rPr>
              <a:t> 16,000 in Quebec</a:t>
            </a:r>
          </a:p>
          <a:p>
            <a:pPr lvl="1">
              <a:buFont typeface="Arial" charset="0"/>
              <a:buChar char="•"/>
            </a:pPr>
            <a:r>
              <a:rPr lang="en-CA" sz="2400">
                <a:latin typeface="Calibri" pitchFamily="34" charset="0"/>
              </a:rPr>
              <a:t>   5,000 in British Columbia</a:t>
            </a:r>
          </a:p>
          <a:p>
            <a:pPr lvl="1">
              <a:buFont typeface="Arial" charset="0"/>
              <a:buChar char="•"/>
            </a:pPr>
            <a:r>
              <a:rPr lang="en-CA" sz="2400">
                <a:latin typeface="Calibri" pitchFamily="34" charset="0"/>
              </a:rPr>
              <a:t>   2,500 in Manitoba</a:t>
            </a:r>
          </a:p>
          <a:p>
            <a:pPr lvl="1">
              <a:buFont typeface="Arial" charset="0"/>
              <a:buChar char="•"/>
            </a:pPr>
            <a:r>
              <a:rPr lang="en-CA" sz="2400">
                <a:latin typeface="Calibri" pitchFamily="34" charset="0"/>
              </a:rPr>
              <a:t>   1,000 in Alberta</a:t>
            </a:r>
          </a:p>
          <a:p>
            <a:pPr lvl="1">
              <a:buFont typeface="Arial" charset="0"/>
              <a:buChar char="•"/>
            </a:pPr>
            <a:r>
              <a:rPr lang="en-CA" sz="2400">
                <a:latin typeface="Calibri" pitchFamily="34" charset="0"/>
              </a:rPr>
              <a:t>      500 in Saskatchewan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Markets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2000" y="1295400"/>
          <a:ext cx="7315200" cy="15595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62400"/>
                <a:gridCol w="1143000"/>
                <a:gridCol w="1066800"/>
                <a:gridCol w="1143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Today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GTHP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FR90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b="1" dirty="0" smtClean="0"/>
                        <a:t>Energy cost  (Elec. + NG) [$/y]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2,800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2,000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2,600</a:t>
                      </a:r>
                      <a:endParaRPr lang="en-C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b="1" dirty="0" smtClean="0"/>
                        <a:t>Retrofitting</a:t>
                      </a:r>
                      <a:r>
                        <a:rPr lang="en-CA" sz="2000" b="1" baseline="0" dirty="0" smtClean="0"/>
                        <a:t> cost [$]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-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25,000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6,500</a:t>
                      </a:r>
                      <a:endParaRPr lang="en-C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b="1" dirty="0" smtClean="0"/>
                        <a:t>Maintenance cost [$/y]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100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300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/>
                        <a:t>150</a:t>
                      </a:r>
                      <a:endParaRPr lang="en-C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462" name="Rectangle 7"/>
          <p:cNvSpPr>
            <a:spLocks noChangeArrowheads="1"/>
          </p:cNvSpPr>
          <p:nvPr/>
        </p:nvSpPr>
        <p:spPr bwMode="auto">
          <a:xfrm>
            <a:off x="762000" y="4114800"/>
            <a:ext cx="24518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 b="1" dirty="0" smtClean="0">
              <a:latin typeface="Calibri" pitchFamily="34" charset="0"/>
            </a:endParaRPr>
          </a:p>
          <a:p>
            <a:r>
              <a:rPr lang="en-CA" b="1" dirty="0" smtClean="0">
                <a:latin typeface="Calibri" pitchFamily="34" charset="0"/>
              </a:rPr>
              <a:t>Future Natural </a:t>
            </a:r>
            <a:r>
              <a:rPr lang="en-CA" b="1" dirty="0">
                <a:latin typeface="Calibri" pitchFamily="34" charset="0"/>
              </a:rPr>
              <a:t>Gas </a:t>
            </a:r>
            <a:r>
              <a:rPr lang="en-CA" b="1" dirty="0" smtClean="0">
                <a:latin typeface="Calibri" pitchFamily="34" charset="0"/>
              </a:rPr>
              <a:t>Cost</a:t>
            </a:r>
            <a:endParaRPr lang="en-CA" b="1" dirty="0">
              <a:latin typeface="Calibri" pitchFamily="34" charset="0"/>
            </a:endParaRPr>
          </a:p>
          <a:p>
            <a:r>
              <a:rPr lang="en-CA" b="1" dirty="0" smtClean="0">
                <a:latin typeface="Calibri" pitchFamily="34" charset="0"/>
              </a:rPr>
              <a:t>Future Electricity Cost</a:t>
            </a:r>
            <a:endParaRPr lang="en-CA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Payback based on RRO-ENMAX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228600" y="1828800"/>
          <a:ext cx="4267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4495800" y="1905000"/>
          <a:ext cx="4495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4" name="Rectangle 7"/>
          <p:cNvSpPr>
            <a:spLocks noChangeArrowheads="1"/>
          </p:cNvSpPr>
          <p:nvPr/>
        </p:nvSpPr>
        <p:spPr bwMode="auto">
          <a:xfrm>
            <a:off x="3657600" y="2286000"/>
            <a:ext cx="7969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b="1">
                <a:latin typeface="Calibri" pitchFamily="34" charset="0"/>
              </a:rPr>
              <a:t>COP = 3.2</a:t>
            </a:r>
          </a:p>
        </p:txBody>
      </p:sp>
      <p:sp>
        <p:nvSpPr>
          <p:cNvPr id="19465" name="Rectangle 7"/>
          <p:cNvSpPr>
            <a:spLocks noChangeArrowheads="1"/>
          </p:cNvSpPr>
          <p:nvPr/>
        </p:nvSpPr>
        <p:spPr bwMode="auto">
          <a:xfrm>
            <a:off x="8153400" y="2362200"/>
            <a:ext cx="7969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b="1">
                <a:latin typeface="Calibri" pitchFamily="34" charset="0"/>
              </a:rPr>
              <a:t>COP = 3.2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 for residential sector</a:t>
            </a:r>
            <a:endParaRPr lang="en-CA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09600" y="1219200"/>
            <a:ext cx="607429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Today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- GT helps with energy efficiency better than FR9x</a:t>
            </a:r>
          </a:p>
          <a:p>
            <a:pPr>
              <a:buFontTx/>
              <a:buChar char="-"/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FR9x generates less GHG emissions than GT</a:t>
            </a:r>
          </a:p>
          <a:p>
            <a:pPr>
              <a:buFontTx/>
              <a:buChar char="-"/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FR9x has better financial/cost opportunities than GT</a:t>
            </a:r>
          </a:p>
          <a:p>
            <a:pPr>
              <a:buFontTx/>
              <a:buChar char="-"/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In 2015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- GT helps with energy efficiency better than FR9x</a:t>
            </a:r>
          </a:p>
          <a:p>
            <a:pPr>
              <a:buFontTx/>
              <a:buChar char="-"/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GT and FR9x generate similar GHG emissions</a:t>
            </a:r>
          </a:p>
          <a:p>
            <a:pPr>
              <a:buFontTx/>
              <a:buChar char="-"/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FR9x has similar financial/cost opportunities than GT</a:t>
            </a:r>
          </a:p>
          <a:p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In 2020 and so on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- GT helps with energy efficiency better than FR9x</a:t>
            </a:r>
          </a:p>
          <a:p>
            <a:pPr>
              <a:buFontTx/>
              <a:buChar char="-"/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GT generates less GHG emissions than FR9x</a:t>
            </a:r>
          </a:p>
          <a:p>
            <a:pPr>
              <a:buFontTx/>
              <a:buChar char="-"/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GT has better financial/cost opportunities than FR9x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 for residential sector</a:t>
            </a:r>
            <a:endParaRPr lang="en-CA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09601" y="1219200"/>
            <a:ext cx="8305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GT opportunities today</a:t>
            </a:r>
          </a:p>
          <a:p>
            <a:pPr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For customers that:</a:t>
            </a:r>
          </a:p>
          <a:p>
            <a:pPr lvl="1"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have lower furnace efficiency (55,000 households in AB are using furnace efficiency lower than 68 %)</a:t>
            </a:r>
          </a:p>
          <a:p>
            <a:pPr lvl="1"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have electricity at high rates (73% are based on RRO rates)</a:t>
            </a:r>
          </a:p>
          <a:p>
            <a:pPr lvl="1">
              <a:buFontTx/>
              <a:buChar char="-"/>
            </a:pP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We have around 40,000 households in these conditions</a:t>
            </a:r>
          </a:p>
          <a:p>
            <a:pPr lvl="1"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around 13,000 households in perfect conditions</a:t>
            </a:r>
          </a:p>
          <a:p>
            <a:pPr lvl="1">
              <a:buFontTx/>
              <a:buChar char="-"/>
            </a:pPr>
            <a:r>
              <a:rPr lang="en-C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around 27,000 households in good conditions</a:t>
            </a:r>
          </a:p>
          <a:p>
            <a:pPr>
              <a:buFontTx/>
              <a:buChar char="-"/>
            </a:pP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For stimulating the market with a 8 year of payback period, we can offer:</a:t>
            </a: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- COP = 3.75 or higher, and</a:t>
            </a: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- A bundle including the lower possible electricity cost (7 cents?), and</a:t>
            </a:r>
          </a:p>
          <a:p>
            <a:pPr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$3000 in provincial grants, or</a:t>
            </a:r>
          </a:p>
          <a:p>
            <a:pPr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Between $900 and $1,200 per year (TAX?), or</a:t>
            </a:r>
          </a:p>
          <a:p>
            <a:pPr>
              <a:buFontTx/>
              <a:buChar char="-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$ 1/month/customer (@ROR=8%)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Summary</a:t>
            </a:r>
          </a:p>
        </p:txBody>
      </p:sp>
      <p:sp>
        <p:nvSpPr>
          <p:cNvPr id="1110" name="TextBox 8"/>
          <p:cNvSpPr txBox="1">
            <a:spLocks noChangeArrowheads="1"/>
          </p:cNvSpPr>
          <p:nvPr/>
        </p:nvSpPr>
        <p:spPr bwMode="auto">
          <a:xfrm>
            <a:off x="431800" y="1447800"/>
            <a:ext cx="1657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NG Consumption [GJ/y]</a:t>
            </a:r>
          </a:p>
        </p:txBody>
      </p:sp>
      <p:sp>
        <p:nvSpPr>
          <p:cNvPr id="1111" name="TextBox 9"/>
          <p:cNvSpPr txBox="1">
            <a:spLocks noChangeArrowheads="1"/>
          </p:cNvSpPr>
          <p:nvPr/>
        </p:nvSpPr>
        <p:spPr bwMode="auto">
          <a:xfrm>
            <a:off x="3962400" y="2790825"/>
            <a:ext cx="38258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NG</a:t>
            </a:r>
          </a:p>
        </p:txBody>
      </p:sp>
      <p:sp>
        <p:nvSpPr>
          <p:cNvPr id="1112" name="TextBox 10"/>
          <p:cNvSpPr txBox="1">
            <a:spLocks noChangeArrowheads="1"/>
          </p:cNvSpPr>
          <p:nvPr/>
        </p:nvSpPr>
        <p:spPr bwMode="auto">
          <a:xfrm>
            <a:off x="431800" y="2133600"/>
            <a:ext cx="1652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Elect. Consum. [kWh/y]</a:t>
            </a:r>
          </a:p>
        </p:txBody>
      </p:sp>
      <p:sp>
        <p:nvSpPr>
          <p:cNvPr id="1113" name="TextBox 13"/>
          <p:cNvSpPr txBox="1">
            <a:spLocks noChangeArrowheads="1"/>
          </p:cNvSpPr>
          <p:nvPr/>
        </p:nvSpPr>
        <p:spPr bwMode="auto">
          <a:xfrm>
            <a:off x="431800" y="1676400"/>
            <a:ext cx="1293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>
                <a:latin typeface="Calibri" pitchFamily="34" charset="0"/>
              </a:rPr>
              <a:t>Furnace AFUE [%]</a:t>
            </a:r>
          </a:p>
        </p:txBody>
      </p:sp>
      <p:sp>
        <p:nvSpPr>
          <p:cNvPr id="1114" name="TextBox 14"/>
          <p:cNvSpPr txBox="1">
            <a:spLocks noChangeArrowheads="1"/>
          </p:cNvSpPr>
          <p:nvPr/>
        </p:nvSpPr>
        <p:spPr bwMode="auto">
          <a:xfrm>
            <a:off x="431800" y="1905000"/>
            <a:ext cx="32710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Customers with up to before efficiency or lower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115" name="TextBox 15"/>
          <p:cNvSpPr txBox="1">
            <a:spLocks noChangeArrowheads="1"/>
          </p:cNvSpPr>
          <p:nvPr/>
        </p:nvSpPr>
        <p:spPr bwMode="auto">
          <a:xfrm>
            <a:off x="431800" y="2819400"/>
            <a:ext cx="1254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Energy Cost [$/y]</a:t>
            </a:r>
          </a:p>
        </p:txBody>
      </p:sp>
      <p:sp>
        <p:nvSpPr>
          <p:cNvPr id="1116" name="TextBox 21"/>
          <p:cNvSpPr txBox="1">
            <a:spLocks noChangeArrowheads="1"/>
          </p:cNvSpPr>
          <p:nvPr/>
        </p:nvSpPr>
        <p:spPr bwMode="auto">
          <a:xfrm>
            <a:off x="2987675" y="3276600"/>
            <a:ext cx="1350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>
                <a:latin typeface="Calibri" pitchFamily="34" charset="0"/>
              </a:rPr>
              <a:t>Saved money [$/y]</a:t>
            </a:r>
          </a:p>
        </p:txBody>
      </p:sp>
      <p:sp>
        <p:nvSpPr>
          <p:cNvPr id="1117" name="TextBox 38"/>
          <p:cNvSpPr txBox="1">
            <a:spLocks noChangeArrowheads="1"/>
          </p:cNvSpPr>
          <p:nvPr/>
        </p:nvSpPr>
        <p:spPr bwMode="auto">
          <a:xfrm>
            <a:off x="431800" y="3048000"/>
            <a:ext cx="1398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Emissions [tGHG/y]</a:t>
            </a:r>
          </a:p>
        </p:txBody>
      </p:sp>
      <p:sp>
        <p:nvSpPr>
          <p:cNvPr id="1118" name="TextBox 42"/>
          <p:cNvSpPr txBox="1">
            <a:spLocks noChangeArrowheads="1"/>
          </p:cNvSpPr>
          <p:nvPr/>
        </p:nvSpPr>
        <p:spPr bwMode="auto">
          <a:xfrm>
            <a:off x="2987675" y="3505200"/>
            <a:ext cx="20986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Saved Energy at residential [%]</a:t>
            </a:r>
          </a:p>
        </p:txBody>
      </p:sp>
      <p:sp>
        <p:nvSpPr>
          <p:cNvPr id="1119" name="TextBox 44"/>
          <p:cNvSpPr txBox="1">
            <a:spLocks noChangeArrowheads="1"/>
          </p:cNvSpPr>
          <p:nvPr/>
        </p:nvSpPr>
        <p:spPr bwMode="auto">
          <a:xfrm>
            <a:off x="2987675" y="3733800"/>
            <a:ext cx="21145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Saved Energy in the system [%]</a:t>
            </a:r>
          </a:p>
        </p:txBody>
      </p:sp>
      <p:sp>
        <p:nvSpPr>
          <p:cNvPr id="1120" name="TextBox 48"/>
          <p:cNvSpPr txBox="1">
            <a:spLocks noChangeArrowheads="1"/>
          </p:cNvSpPr>
          <p:nvPr/>
        </p:nvSpPr>
        <p:spPr bwMode="auto">
          <a:xfrm>
            <a:off x="2971800" y="2790825"/>
            <a:ext cx="5746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(Elect.</a:t>
            </a:r>
          </a:p>
        </p:txBody>
      </p:sp>
      <p:sp>
        <p:nvSpPr>
          <p:cNvPr id="1121" name="TextBox 50"/>
          <p:cNvSpPr txBox="1">
            <a:spLocks noChangeArrowheads="1"/>
          </p:cNvSpPr>
          <p:nvPr/>
        </p:nvSpPr>
        <p:spPr bwMode="auto">
          <a:xfrm>
            <a:off x="5348288" y="990600"/>
            <a:ext cx="1928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>
                <a:latin typeface="Calibri" pitchFamily="34" charset="0"/>
              </a:rPr>
              <a:t>Geothermal retrofit</a:t>
            </a:r>
          </a:p>
        </p:txBody>
      </p:sp>
      <p:sp>
        <p:nvSpPr>
          <p:cNvPr id="1122" name="TextBox 52"/>
          <p:cNvSpPr txBox="1">
            <a:spLocks noChangeArrowheads="1"/>
          </p:cNvSpPr>
          <p:nvPr/>
        </p:nvSpPr>
        <p:spPr bwMode="auto">
          <a:xfrm>
            <a:off x="5343525" y="1676400"/>
            <a:ext cx="4476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COP</a:t>
            </a:r>
          </a:p>
        </p:txBody>
      </p:sp>
      <p:sp>
        <p:nvSpPr>
          <p:cNvPr id="1123" name="TextBox 53"/>
          <p:cNvSpPr txBox="1">
            <a:spLocks noChangeArrowheads="1"/>
          </p:cNvSpPr>
          <p:nvPr/>
        </p:nvSpPr>
        <p:spPr bwMode="auto">
          <a:xfrm>
            <a:off x="76200" y="990600"/>
            <a:ext cx="14065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>
                <a:latin typeface="Calibri" pitchFamily="34" charset="0"/>
              </a:rPr>
              <a:t>Housing today</a:t>
            </a:r>
          </a:p>
        </p:txBody>
      </p:sp>
      <p:sp>
        <p:nvSpPr>
          <p:cNvPr id="1124" name="TextBox 51"/>
          <p:cNvSpPr txBox="1">
            <a:spLocks noChangeArrowheads="1"/>
          </p:cNvSpPr>
          <p:nvPr/>
        </p:nvSpPr>
        <p:spPr bwMode="auto">
          <a:xfrm>
            <a:off x="431800" y="2362200"/>
            <a:ext cx="1466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Energy uses [kWh/y]</a:t>
            </a:r>
          </a:p>
        </p:txBody>
      </p:sp>
      <p:sp>
        <p:nvSpPr>
          <p:cNvPr id="1125" name="TextBox 56"/>
          <p:cNvSpPr txBox="1">
            <a:spLocks noChangeArrowheads="1"/>
          </p:cNvSpPr>
          <p:nvPr/>
        </p:nvSpPr>
        <p:spPr bwMode="auto">
          <a:xfrm>
            <a:off x="1160463" y="2590800"/>
            <a:ext cx="7445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Or [GJ/y]</a:t>
            </a:r>
          </a:p>
        </p:txBody>
      </p:sp>
      <p:sp>
        <p:nvSpPr>
          <p:cNvPr id="1126" name="TextBox 59"/>
          <p:cNvSpPr txBox="1">
            <a:spLocks noChangeArrowheads="1"/>
          </p:cNvSpPr>
          <p:nvPr/>
        </p:nvSpPr>
        <p:spPr bwMode="auto">
          <a:xfrm>
            <a:off x="2987675" y="3962400"/>
            <a:ext cx="14747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Saved Emissions [%]</a:t>
            </a:r>
          </a:p>
        </p:txBody>
      </p:sp>
      <p:sp>
        <p:nvSpPr>
          <p:cNvPr id="1127" name="TextBox 61"/>
          <p:cNvSpPr txBox="1">
            <a:spLocks noChangeArrowheads="1"/>
          </p:cNvSpPr>
          <p:nvPr/>
        </p:nvSpPr>
        <p:spPr bwMode="auto">
          <a:xfrm>
            <a:off x="7264400" y="990600"/>
            <a:ext cx="1803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>
                <a:latin typeface="Calibri" pitchFamily="34" charset="0"/>
              </a:rPr>
              <a:t>NT Furnace retrofit</a:t>
            </a:r>
          </a:p>
        </p:txBody>
      </p:sp>
      <p:cxnSp>
        <p:nvCxnSpPr>
          <p:cNvPr id="86" name="Straight Connector 85"/>
          <p:cNvCxnSpPr/>
          <p:nvPr/>
        </p:nvCxnSpPr>
        <p:spPr>
          <a:xfrm>
            <a:off x="533400" y="1676400"/>
            <a:ext cx="83820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33400" y="19034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533400" y="21320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533400" y="2360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533400" y="2590800"/>
            <a:ext cx="83820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33400" y="2819400"/>
            <a:ext cx="83820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33400" y="3048000"/>
            <a:ext cx="83820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33400" y="32750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533400" y="3503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533400" y="41894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533400" y="4419600"/>
            <a:ext cx="83820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33400" y="37322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533400" y="3962400"/>
            <a:ext cx="83820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533400" y="4648200"/>
            <a:ext cx="8382000" cy="1588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rot="5400000">
            <a:off x="1980407" y="5485606"/>
            <a:ext cx="16764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533400" y="1447800"/>
            <a:ext cx="83820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3048000" y="4876800"/>
            <a:ext cx="58674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3048000" y="5103813"/>
            <a:ext cx="58674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3048000" y="5332413"/>
            <a:ext cx="58674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048000" y="5561013"/>
            <a:ext cx="58674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3048000" y="6019800"/>
            <a:ext cx="58674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3048000" y="5789613"/>
            <a:ext cx="58674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1" name="TextBox 116"/>
          <p:cNvSpPr txBox="1">
            <a:spLocks noChangeArrowheads="1"/>
          </p:cNvSpPr>
          <p:nvPr/>
        </p:nvSpPr>
        <p:spPr bwMode="auto">
          <a:xfrm>
            <a:off x="2971800" y="5105400"/>
            <a:ext cx="11151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Total grants </a:t>
            </a:r>
            <a:r>
              <a:rPr lang="en-CA" sz="1200" dirty="0">
                <a:latin typeface="Calibri" pitchFamily="34" charset="0"/>
              </a:rPr>
              <a:t>[$]</a:t>
            </a:r>
          </a:p>
        </p:txBody>
      </p:sp>
      <p:sp>
        <p:nvSpPr>
          <p:cNvPr id="1152" name="TextBox 117"/>
          <p:cNvSpPr txBox="1">
            <a:spLocks noChangeArrowheads="1"/>
          </p:cNvSpPr>
          <p:nvPr/>
        </p:nvSpPr>
        <p:spPr bwMode="auto">
          <a:xfrm>
            <a:off x="2971800" y="5334000"/>
            <a:ext cx="2944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Reductions (TAX + CO2 + customer + ..) [$/y]</a:t>
            </a:r>
          </a:p>
        </p:txBody>
      </p:sp>
      <p:sp>
        <p:nvSpPr>
          <p:cNvPr id="1153" name="TextBox 118"/>
          <p:cNvSpPr txBox="1">
            <a:spLocks noChangeArrowheads="1"/>
          </p:cNvSpPr>
          <p:nvPr/>
        </p:nvSpPr>
        <p:spPr bwMode="auto">
          <a:xfrm>
            <a:off x="2971800" y="5562600"/>
            <a:ext cx="889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Payback [y]</a:t>
            </a:r>
          </a:p>
        </p:txBody>
      </p:sp>
      <p:sp>
        <p:nvSpPr>
          <p:cNvPr id="1154" name="TextBox 119"/>
          <p:cNvSpPr txBox="1">
            <a:spLocks noChangeArrowheads="1"/>
          </p:cNvSpPr>
          <p:nvPr/>
        </p:nvSpPr>
        <p:spPr bwMode="auto">
          <a:xfrm>
            <a:off x="2971800" y="5791200"/>
            <a:ext cx="29035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ROR [%] and years [y] to recover the money</a:t>
            </a:r>
          </a:p>
        </p:txBody>
      </p:sp>
      <p:sp>
        <p:nvSpPr>
          <p:cNvPr id="1155" name="TextBox 120"/>
          <p:cNvSpPr txBox="1">
            <a:spLocks noChangeArrowheads="1"/>
          </p:cNvSpPr>
          <p:nvPr/>
        </p:nvSpPr>
        <p:spPr bwMode="auto">
          <a:xfrm>
            <a:off x="2971800" y="6019800"/>
            <a:ext cx="31627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>
                <a:latin typeface="Calibri" pitchFamily="34" charset="0"/>
              </a:rPr>
              <a:t>Socialization [$/m/</a:t>
            </a:r>
            <a:r>
              <a:rPr lang="en-CA" sz="1200" dirty="0" err="1">
                <a:latin typeface="Calibri" pitchFamily="34" charset="0"/>
              </a:rPr>
              <a:t>cust</a:t>
            </a:r>
            <a:r>
              <a:rPr lang="en-CA" sz="1200" dirty="0">
                <a:latin typeface="Calibri" pitchFamily="34" charset="0"/>
              </a:rPr>
              <a:t>/1000 </a:t>
            </a:r>
            <a:r>
              <a:rPr lang="en-CA" sz="1200" dirty="0" smtClean="0">
                <a:latin typeface="Calibri" pitchFamily="34" charset="0"/>
              </a:rPr>
              <a:t>systems </a:t>
            </a:r>
            <a:r>
              <a:rPr lang="en-CA" sz="1200" dirty="0">
                <a:latin typeface="Calibri" pitchFamily="34" charset="0"/>
              </a:rPr>
              <a:t>per year]</a:t>
            </a:r>
          </a:p>
        </p:txBody>
      </p:sp>
      <p:sp>
        <p:nvSpPr>
          <p:cNvPr id="1156" name="TextBox 121"/>
          <p:cNvSpPr txBox="1">
            <a:spLocks noChangeArrowheads="1"/>
          </p:cNvSpPr>
          <p:nvPr/>
        </p:nvSpPr>
        <p:spPr bwMode="auto">
          <a:xfrm>
            <a:off x="4721225" y="2771775"/>
            <a:ext cx="231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)</a:t>
            </a:r>
          </a:p>
        </p:txBody>
      </p:sp>
      <p:sp>
        <p:nvSpPr>
          <p:cNvPr id="1157" name="TextBox 122"/>
          <p:cNvSpPr txBox="1">
            <a:spLocks noChangeArrowheads="1"/>
          </p:cNvSpPr>
          <p:nvPr/>
        </p:nvSpPr>
        <p:spPr bwMode="auto">
          <a:xfrm>
            <a:off x="2971800" y="4191000"/>
            <a:ext cx="32802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>
                <a:latin typeface="Calibri" pitchFamily="34" charset="0"/>
              </a:rPr>
              <a:t>Electricity cost variation </a:t>
            </a:r>
            <a:r>
              <a:rPr lang="en-CA" sz="1200" dirty="0" smtClean="0">
                <a:latin typeface="Calibri" pitchFamily="34" charset="0"/>
              </a:rPr>
              <a:t>[$/MW/y/1000 systems]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158" name="TextBox 123"/>
          <p:cNvSpPr txBox="1">
            <a:spLocks noChangeArrowheads="1"/>
          </p:cNvSpPr>
          <p:nvPr/>
        </p:nvSpPr>
        <p:spPr bwMode="auto">
          <a:xfrm>
            <a:off x="2971800" y="4648200"/>
            <a:ext cx="13795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>
                <a:latin typeface="Calibri" pitchFamily="34" charset="0"/>
              </a:rPr>
              <a:t>Equipment Cost [$]</a:t>
            </a:r>
          </a:p>
        </p:txBody>
      </p:sp>
      <p:sp>
        <p:nvSpPr>
          <p:cNvPr id="1159" name="TextBox 124"/>
          <p:cNvSpPr txBox="1">
            <a:spLocks noChangeArrowheads="1"/>
          </p:cNvSpPr>
          <p:nvPr/>
        </p:nvSpPr>
        <p:spPr bwMode="auto">
          <a:xfrm>
            <a:off x="2971800" y="4876800"/>
            <a:ext cx="165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Maintenance Cost [$/y]</a:t>
            </a:r>
          </a:p>
        </p:txBody>
      </p:sp>
      <p:sp>
        <p:nvSpPr>
          <p:cNvPr id="1160" name="TextBox 55"/>
          <p:cNvSpPr txBox="1">
            <a:spLocks noChangeArrowheads="1"/>
          </p:cNvSpPr>
          <p:nvPr/>
        </p:nvSpPr>
        <p:spPr bwMode="auto">
          <a:xfrm>
            <a:off x="533400" y="4648200"/>
            <a:ext cx="1108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Electricity Cost</a:t>
            </a:r>
          </a:p>
        </p:txBody>
      </p:sp>
      <p:sp>
        <p:nvSpPr>
          <p:cNvPr id="1161" name="TextBox 57"/>
          <p:cNvSpPr txBox="1">
            <a:spLocks noChangeArrowheads="1"/>
          </p:cNvSpPr>
          <p:nvPr/>
        </p:nvSpPr>
        <p:spPr bwMode="auto">
          <a:xfrm>
            <a:off x="533400" y="5743575"/>
            <a:ext cx="11541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Year of Analysis</a:t>
            </a:r>
          </a:p>
        </p:txBody>
      </p:sp>
      <p:sp>
        <p:nvSpPr>
          <p:cNvPr id="1162" name="TextBox 58"/>
          <p:cNvSpPr txBox="1">
            <a:spLocks noChangeArrowheads="1"/>
          </p:cNvSpPr>
          <p:nvPr/>
        </p:nvSpPr>
        <p:spPr bwMode="auto">
          <a:xfrm>
            <a:off x="519113" y="4905375"/>
            <a:ext cx="547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Today</a:t>
            </a:r>
          </a:p>
        </p:txBody>
      </p:sp>
      <p:sp>
        <p:nvSpPr>
          <p:cNvPr id="1163" name="TextBox 60"/>
          <p:cNvSpPr txBox="1">
            <a:spLocks noChangeArrowheads="1"/>
          </p:cNvSpPr>
          <p:nvPr/>
        </p:nvSpPr>
        <p:spPr bwMode="auto">
          <a:xfrm>
            <a:off x="519113" y="5105400"/>
            <a:ext cx="3571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GT</a:t>
            </a:r>
          </a:p>
        </p:txBody>
      </p:sp>
      <p:sp>
        <p:nvSpPr>
          <p:cNvPr id="1164" name="TextBox 62"/>
          <p:cNvSpPr txBox="1">
            <a:spLocks noChangeArrowheads="1"/>
          </p:cNvSpPr>
          <p:nvPr/>
        </p:nvSpPr>
        <p:spPr bwMode="auto">
          <a:xfrm>
            <a:off x="533400" y="5362575"/>
            <a:ext cx="382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NG</a:t>
            </a:r>
          </a:p>
        </p:txBody>
      </p:sp>
      <p:sp>
        <p:nvSpPr>
          <p:cNvPr id="1165" name="TextBox 9"/>
          <p:cNvSpPr txBox="1">
            <a:spLocks noChangeArrowheads="1"/>
          </p:cNvSpPr>
          <p:nvPr/>
        </p:nvSpPr>
        <p:spPr bwMode="auto">
          <a:xfrm>
            <a:off x="3962400" y="1474788"/>
            <a:ext cx="4810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Heat</a:t>
            </a:r>
          </a:p>
        </p:txBody>
      </p:sp>
      <p:sp>
        <p:nvSpPr>
          <p:cNvPr id="1166" name="TextBox 48"/>
          <p:cNvSpPr txBox="1">
            <a:spLocks noChangeArrowheads="1"/>
          </p:cNvSpPr>
          <p:nvPr/>
        </p:nvSpPr>
        <p:spPr bwMode="auto">
          <a:xfrm>
            <a:off x="3048000" y="1474788"/>
            <a:ext cx="523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(Wat.</a:t>
            </a:r>
          </a:p>
        </p:txBody>
      </p:sp>
      <p:sp>
        <p:nvSpPr>
          <p:cNvPr id="1167" name="TextBox 121"/>
          <p:cNvSpPr txBox="1">
            <a:spLocks noChangeArrowheads="1"/>
          </p:cNvSpPr>
          <p:nvPr/>
        </p:nvSpPr>
        <p:spPr bwMode="auto">
          <a:xfrm>
            <a:off x="4876800" y="1455738"/>
            <a:ext cx="231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)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171" name="link" r:id="rId2" imgW="533520" imgH="304920"/>
        </mc:Choice>
        <mc:Fallback>
          <p:control name="link" r:id="rId2" imgW="533520" imgH="304920">
            <p:pic>
              <p:nvPicPr>
                <p:cNvPr id="2" name="lin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4"/>
                <a:srcRect/>
                <a:stretch>
                  <a:fillRect/>
                </a:stretch>
              </p:blipFill>
              <p:spPr bwMode="auto">
                <a:xfrm>
                  <a:off x="0" y="1524000"/>
                  <a:ext cx="5334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2" name="Elec" r:id="rId3" imgW="714240" imgH="228600"/>
        </mc:Choice>
        <mc:Fallback>
          <p:control name="Elec" r:id="rId3" imgW="714240" imgH="228600">
            <p:pic>
              <p:nvPicPr>
                <p:cNvPr id="3" name="Elec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5"/>
                <a:srcRect/>
                <a:stretch>
                  <a:fillRect/>
                </a:stretch>
              </p:blipFill>
              <p:spPr bwMode="auto">
                <a:xfrm>
                  <a:off x="2057400" y="2133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3" name="NG" r:id="rId4" imgW="714240" imgH="228600"/>
        </mc:Choice>
        <mc:Fallback>
          <p:control name="NG" r:id="rId4" imgW="714240" imgH="228600">
            <p:pic>
              <p:nvPicPr>
                <p:cNvPr id="7" name="NG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6"/>
                <a:srcRect/>
                <a:stretch>
                  <a:fillRect/>
                </a:stretch>
              </p:blipFill>
              <p:spPr bwMode="auto">
                <a:xfrm>
                  <a:off x="2057400" y="1447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4" name="FurEff" r:id="rId5" imgW="714240" imgH="228600"/>
        </mc:Choice>
        <mc:Fallback>
          <p:control name="FurEff" r:id="rId5" imgW="714240" imgH="228600">
            <p:pic>
              <p:nvPicPr>
                <p:cNvPr id="8" name="Fur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7"/>
                <a:srcRect/>
                <a:stretch>
                  <a:fillRect/>
                </a:stretch>
              </p:blipFill>
              <p:spPr bwMode="auto">
                <a:xfrm>
                  <a:off x="2057400" y="1676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5" name="Custom" r:id="rId6" imgW="762120" imgH="228600"/>
        </mc:Choice>
        <mc:Fallback>
          <p:control name="Custom" r:id="rId6" imgW="762120" imgH="228600">
            <p:pic>
              <p:nvPicPr>
                <p:cNvPr id="9" name="Custom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8"/>
                <a:srcRect/>
                <a:stretch>
                  <a:fillRect/>
                </a:stretch>
              </p:blipFill>
              <p:spPr bwMode="auto">
                <a:xfrm>
                  <a:off x="3505200" y="1905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6" name="SpinButton1" r:id="rId7" imgW="228600" imgH="257040"/>
        </mc:Choice>
        <mc:Fallback>
          <p:control name="SpinButton1" r:id="rId7" imgW="228600" imgH="257040">
            <p:pic>
              <p:nvPicPr>
                <p:cNvPr id="10" name="SpinButt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2743200" y="14478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7" name="SpinButton2" r:id="rId8" imgW="228600" imgH="257040"/>
        </mc:Choice>
        <mc:Fallback>
          <p:control name="SpinButton2" r:id="rId8" imgW="228600" imgH="257040">
            <p:pic>
              <p:nvPicPr>
                <p:cNvPr id="11" name="SpinButt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2743200" y="21336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8" name="SpinButton3" r:id="rId9" imgW="228600" imgH="257040"/>
        </mc:Choice>
        <mc:Fallback>
          <p:control name="SpinButton3" r:id="rId9" imgW="228600" imgH="257040">
            <p:pic>
              <p:nvPicPr>
                <p:cNvPr id="12" name="SpinButt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2743200" y="1676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79" name="EffEmiss" r:id="rId10" imgW="714240" imgH="228600"/>
        </mc:Choice>
        <mc:Fallback>
          <p:control name="EffEmiss" r:id="rId10" imgW="714240" imgH="228600">
            <p:pic>
              <p:nvPicPr>
                <p:cNvPr id="13" name="EffEmis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0"/>
                <a:srcRect/>
                <a:stretch>
                  <a:fillRect/>
                </a:stretch>
              </p:blipFill>
              <p:spPr bwMode="auto">
                <a:xfrm>
                  <a:off x="6096000" y="3962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0" name="GTECost" r:id="rId11" imgW="714240" imgH="228600"/>
        </mc:Choice>
        <mc:Fallback>
          <p:control name="GTECost" r:id="rId11" imgW="714240" imgH="228600">
            <p:pic>
              <p:nvPicPr>
                <p:cNvPr id="14" name="GTE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1"/>
                <a:srcRect/>
                <a:stretch>
                  <a:fillRect/>
                </a:stretch>
              </p:blipFill>
              <p:spPr bwMode="auto">
                <a:xfrm>
                  <a:off x="6096000" y="2819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1" name="COP" r:id="rId12" imgW="714240" imgH="228600"/>
        </mc:Choice>
        <mc:Fallback>
          <p:control name="COP" r:id="rId12" imgW="714240" imgH="228600">
            <p:pic>
              <p:nvPicPr>
                <p:cNvPr id="15" name="CO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2"/>
                <a:srcRect/>
                <a:stretch>
                  <a:fillRect/>
                </a:stretch>
              </p:blipFill>
              <p:spPr bwMode="auto">
                <a:xfrm>
                  <a:off x="6096000" y="1676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2" name="GTEner" r:id="rId13" imgW="714240" imgH="228600"/>
        </mc:Choice>
        <mc:Fallback>
          <p:control name="GTEner" r:id="rId13" imgW="714240" imgH="228600">
            <p:pic>
              <p:nvPicPr>
                <p:cNvPr id="16" name="GTEner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3"/>
                <a:srcRect/>
                <a:stretch>
                  <a:fillRect/>
                </a:stretch>
              </p:blipFill>
              <p:spPr bwMode="auto">
                <a:xfrm>
                  <a:off x="6096000" y="2133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3" name="GTEm" r:id="rId14" imgW="714240" imgH="228600"/>
        </mc:Choice>
        <mc:Fallback>
          <p:control name="GTEm" r:id="rId14" imgW="714240" imgH="228600">
            <p:pic>
              <p:nvPicPr>
                <p:cNvPr id="17" name="GTEm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4"/>
                <a:srcRect/>
                <a:stretch>
                  <a:fillRect/>
                </a:stretch>
              </p:blipFill>
              <p:spPr bwMode="auto">
                <a:xfrm>
                  <a:off x="6096000" y="3048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4" name="EffHome" r:id="rId15" imgW="714240" imgH="228600"/>
        </mc:Choice>
        <mc:Fallback>
          <p:control name="EffHome" r:id="rId15" imgW="714240" imgH="228600">
            <p:pic>
              <p:nvPicPr>
                <p:cNvPr id="18" name="EffH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5"/>
                <a:srcRect/>
                <a:stretch>
                  <a:fillRect/>
                </a:stretch>
              </p:blipFill>
              <p:spPr bwMode="auto">
                <a:xfrm>
                  <a:off x="60960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5" name="EEmiss" r:id="rId16" imgW="714240" imgH="228600"/>
        </mc:Choice>
        <mc:Fallback>
          <p:control name="EEmiss" r:id="rId16" imgW="714240" imgH="228600">
            <p:pic>
              <p:nvPicPr>
                <p:cNvPr id="19" name="EEmis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6"/>
                <a:srcRect/>
                <a:stretch>
                  <a:fillRect/>
                </a:stretch>
              </p:blipFill>
              <p:spPr bwMode="auto">
                <a:xfrm>
                  <a:off x="2057400" y="3048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6" name="ECost" r:id="rId17" imgW="533520" imgH="228600"/>
        </mc:Choice>
        <mc:Fallback>
          <p:control name="ECost" r:id="rId17" imgW="533520" imgH="228600">
            <p:pic>
              <p:nvPicPr>
                <p:cNvPr id="20" name="E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3505200" y="2819400"/>
                  <a:ext cx="533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7" name="EnerCost" r:id="rId18" imgW="714240" imgH="228600"/>
        </mc:Choice>
        <mc:Fallback>
          <p:control name="EnerCost" r:id="rId18" imgW="714240" imgH="228600">
            <p:pic>
              <p:nvPicPr>
                <p:cNvPr id="21" name="Ener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8"/>
                <a:srcRect/>
                <a:stretch>
                  <a:fillRect/>
                </a:stretch>
              </p:blipFill>
              <p:spPr bwMode="auto">
                <a:xfrm>
                  <a:off x="2057400" y="2819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8" name="NGCost" r:id="rId19" imgW="533520" imgH="228600"/>
        </mc:Choice>
        <mc:Fallback>
          <p:control name="NGCost" r:id="rId19" imgW="533520" imgH="228600">
            <p:pic>
              <p:nvPicPr>
                <p:cNvPr id="22" name="NG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9"/>
                <a:srcRect/>
                <a:stretch>
                  <a:fillRect/>
                </a:stretch>
              </p:blipFill>
              <p:spPr bwMode="auto">
                <a:xfrm>
                  <a:off x="4267200" y="2819400"/>
                  <a:ext cx="533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89" name="SpinButton4" r:id="rId20" imgW="228600" imgH="257040"/>
        </mc:Choice>
        <mc:Fallback>
          <p:control name="SpinButton4" r:id="rId20" imgW="228600" imgH="257040">
            <p:pic>
              <p:nvPicPr>
                <p:cNvPr id="23" name="SpinButton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6781800" y="1676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0" name="SaveMoney" r:id="rId21" imgW="714240" imgH="228600"/>
        </mc:Choice>
        <mc:Fallback>
          <p:control name="SaveMoney" r:id="rId21" imgW="714240" imgH="228600">
            <p:pic>
              <p:nvPicPr>
                <p:cNvPr id="24" name="SaveMone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0"/>
                <a:srcRect/>
                <a:stretch>
                  <a:fillRect/>
                </a:stretch>
              </p:blipFill>
              <p:spPr bwMode="auto">
                <a:xfrm>
                  <a:off x="6096000" y="3276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1" name="EEnergy" r:id="rId22" imgW="714240" imgH="228600"/>
        </mc:Choice>
        <mc:Fallback>
          <p:control name="EEnergy" r:id="rId22" imgW="714240" imgH="228600">
            <p:pic>
              <p:nvPicPr>
                <p:cNvPr id="25" name="E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1"/>
                <a:srcRect/>
                <a:stretch>
                  <a:fillRect/>
                </a:stretch>
              </p:blipFill>
              <p:spPr bwMode="auto">
                <a:xfrm>
                  <a:off x="2057400" y="2362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2" name="EEnergy2" r:id="rId23" imgW="714240" imgH="228600"/>
        </mc:Choice>
        <mc:Fallback>
          <p:control name="EEnergy2" r:id="rId23" imgW="714240" imgH="228600">
            <p:pic>
              <p:nvPicPr>
                <p:cNvPr id="26" name="EEnergy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2"/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3" name="GTEner2" r:id="rId24" imgW="714240" imgH="228600"/>
        </mc:Choice>
        <mc:Fallback>
          <p:control name="GTEner2" r:id="rId24" imgW="714240" imgH="228600">
            <p:pic>
              <p:nvPicPr>
                <p:cNvPr id="27" name="GTEner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3"/>
                <a:srcRect/>
                <a:stretch>
                  <a:fillRect/>
                </a:stretch>
              </p:blipFill>
              <p:spPr bwMode="auto">
                <a:xfrm>
                  <a:off x="60960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4" name="EffWhole" r:id="rId25" imgW="714240" imgH="228600"/>
        </mc:Choice>
        <mc:Fallback>
          <p:control name="EffWhole" r:id="rId25" imgW="714240" imgH="228600">
            <p:pic>
              <p:nvPicPr>
                <p:cNvPr id="28" name="EffWhol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4"/>
                <a:srcRect/>
                <a:stretch>
                  <a:fillRect/>
                </a:stretch>
              </p:blipFill>
              <p:spPr bwMode="auto">
                <a:xfrm>
                  <a:off x="6096000" y="3733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5" name="NGNGuse" r:id="rId26" imgW="714240" imgH="228600"/>
        </mc:Choice>
        <mc:Fallback>
          <p:control name="NGNGuse" r:id="rId26" imgW="714240" imgH="228600">
            <p:pic>
              <p:nvPicPr>
                <p:cNvPr id="29" name="NGNGus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5"/>
                <a:srcRect/>
                <a:stretch>
                  <a:fillRect/>
                </a:stretch>
              </p:blipFill>
              <p:spPr bwMode="auto">
                <a:xfrm>
                  <a:off x="7924800" y="1447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6" name="NGElec" r:id="rId27" imgW="714240" imgH="228600"/>
        </mc:Choice>
        <mc:Fallback>
          <p:control name="NGElec" r:id="rId27" imgW="714240" imgH="228600">
            <p:pic>
              <p:nvPicPr>
                <p:cNvPr id="30" name="NGElec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6"/>
                <a:srcRect/>
                <a:stretch>
                  <a:fillRect/>
                </a:stretch>
              </p:blipFill>
              <p:spPr bwMode="auto">
                <a:xfrm>
                  <a:off x="7924800" y="2133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7" name="NGEnergy" r:id="rId28" imgW="714240" imgH="228600"/>
        </mc:Choice>
        <mc:Fallback>
          <p:control name="NGEnergy" r:id="rId28" imgW="714240" imgH="228600">
            <p:pic>
              <p:nvPicPr>
                <p:cNvPr id="31" name="NG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7"/>
                <a:srcRect/>
                <a:stretch>
                  <a:fillRect/>
                </a:stretch>
              </p:blipFill>
              <p:spPr bwMode="auto">
                <a:xfrm>
                  <a:off x="7924800" y="2362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8" name="NGEnergy2" r:id="rId29" imgW="714240" imgH="228600"/>
        </mc:Choice>
        <mc:Fallback>
          <p:control name="NGEnergy2" r:id="rId29" imgW="714240" imgH="228600">
            <p:pic>
              <p:nvPicPr>
                <p:cNvPr id="1128" name="NGEnergy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8"/>
                <a:srcRect/>
                <a:stretch>
                  <a:fillRect/>
                </a:stretch>
              </p:blipFill>
              <p:spPr bwMode="auto">
                <a:xfrm>
                  <a:off x="79248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9" name="NGEnerCost" r:id="rId30" imgW="714240" imgH="228600"/>
        </mc:Choice>
        <mc:Fallback>
          <p:control name="NGEnerCost" r:id="rId30" imgW="714240" imgH="228600">
            <p:pic>
              <p:nvPicPr>
                <p:cNvPr id="1129" name="NGEner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9"/>
                <a:srcRect/>
                <a:stretch>
                  <a:fillRect/>
                </a:stretch>
              </p:blipFill>
              <p:spPr bwMode="auto">
                <a:xfrm>
                  <a:off x="7924800" y="2819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0" name="NGSaved" r:id="rId31" imgW="714240" imgH="228600"/>
        </mc:Choice>
        <mc:Fallback>
          <p:control name="NGSaved" r:id="rId31" imgW="714240" imgH="228600">
            <p:pic>
              <p:nvPicPr>
                <p:cNvPr id="1130" name="NGSave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0"/>
                <a:srcRect/>
                <a:stretch>
                  <a:fillRect/>
                </a:stretch>
              </p:blipFill>
              <p:spPr bwMode="auto">
                <a:xfrm>
                  <a:off x="7924800" y="3276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1" name="NGEmEff" r:id="rId32" imgW="714240" imgH="228600"/>
        </mc:Choice>
        <mc:Fallback>
          <p:control name="NGEmEff" r:id="rId32" imgW="714240" imgH="228600">
            <p:pic>
              <p:nvPicPr>
                <p:cNvPr id="1131" name="NGEm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1"/>
                <a:srcRect/>
                <a:stretch>
                  <a:fillRect/>
                </a:stretch>
              </p:blipFill>
              <p:spPr bwMode="auto">
                <a:xfrm>
                  <a:off x="7924800" y="3962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2" name="NGEmission" r:id="rId33" imgW="714240" imgH="228600"/>
        </mc:Choice>
        <mc:Fallback>
          <p:control name="NGEmission" r:id="rId33" imgW="714240" imgH="228600">
            <p:pic>
              <p:nvPicPr>
                <p:cNvPr id="1132" name="NG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2"/>
                <a:srcRect/>
                <a:stretch>
                  <a:fillRect/>
                </a:stretch>
              </p:blipFill>
              <p:spPr bwMode="auto">
                <a:xfrm>
                  <a:off x="7924800" y="3048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3" name="NGEffHome" r:id="rId34" imgW="714240" imgH="228600"/>
        </mc:Choice>
        <mc:Fallback>
          <p:control name="NGEffHome" r:id="rId34" imgW="714240" imgH="228600">
            <p:pic>
              <p:nvPicPr>
                <p:cNvPr id="1133" name="NGEffH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3"/>
                <a:srcRect/>
                <a:stretch>
                  <a:fillRect/>
                </a:stretch>
              </p:blipFill>
              <p:spPr bwMode="auto">
                <a:xfrm>
                  <a:off x="79248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4" name="NGEffWhole" r:id="rId35" imgW="714240" imgH="228600"/>
        </mc:Choice>
        <mc:Fallback>
          <p:control name="NGEffWhole" r:id="rId35" imgW="714240" imgH="228600">
            <p:pic>
              <p:nvPicPr>
                <p:cNvPr id="1134" name="NGEffWhol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4"/>
                <a:srcRect/>
                <a:stretch>
                  <a:fillRect/>
                </a:stretch>
              </p:blipFill>
              <p:spPr bwMode="auto">
                <a:xfrm>
                  <a:off x="7924800" y="3733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5" name="NGEff" r:id="rId36" imgW="714240" imgH="228600"/>
        </mc:Choice>
        <mc:Fallback>
          <p:control name="NGEff" r:id="rId36" imgW="714240" imgH="228600">
            <p:pic>
              <p:nvPicPr>
                <p:cNvPr id="1135" name="NG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5"/>
                <a:srcRect/>
                <a:stretch>
                  <a:fillRect/>
                </a:stretch>
              </p:blipFill>
              <p:spPr bwMode="auto">
                <a:xfrm>
                  <a:off x="7924800" y="1676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6" name="SpinButton5" r:id="rId37" imgW="228600" imgH="257040"/>
        </mc:Choice>
        <mc:Fallback>
          <p:control name="SpinButton5" r:id="rId37" imgW="228600" imgH="257040">
            <p:pic>
              <p:nvPicPr>
                <p:cNvPr id="1136" name="SpinButton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8610600" y="1676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7" name="GTGrant" r:id="rId38" imgW="714240" imgH="228600"/>
        </mc:Choice>
        <mc:Fallback>
          <p:control name="GTGrant" r:id="rId38" imgW="714240" imgH="228600">
            <p:pic>
              <p:nvPicPr>
                <p:cNvPr id="1137" name="GT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6"/>
                <a:srcRect/>
                <a:stretch>
                  <a:fillRect/>
                </a:stretch>
              </p:blipFill>
              <p:spPr bwMode="auto">
                <a:xfrm>
                  <a:off x="6096000" y="5105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8" name="GTRed" r:id="rId39" imgW="714240" imgH="228600"/>
        </mc:Choice>
        <mc:Fallback>
          <p:control name="GTRed" r:id="rId39" imgW="714240" imgH="228600">
            <p:pic>
              <p:nvPicPr>
                <p:cNvPr id="1138" name="GTRe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6"/>
                <a:srcRect/>
                <a:stretch>
                  <a:fillRect/>
                </a:stretch>
              </p:blipFill>
              <p:spPr bwMode="auto">
                <a:xfrm>
                  <a:off x="60960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9" name="SpinButton6" r:id="rId40" imgW="228600" imgH="257040"/>
        </mc:Choice>
        <mc:Fallback>
          <p:control name="SpinButton6" r:id="rId40" imgW="228600" imgH="257040">
            <p:pic>
              <p:nvPicPr>
                <p:cNvPr id="1139" name="SpinButton6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6781800" y="5105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0" name="SpinButton7" r:id="rId41" imgW="228600" imgH="257040"/>
        </mc:Choice>
        <mc:Fallback>
          <p:control name="SpinButton7" r:id="rId41" imgW="228600" imgH="257040">
            <p:pic>
              <p:nvPicPr>
                <p:cNvPr id="1140" name="SpinButton7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6781800" y="5334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1" name="GTEleIncr" r:id="rId42" imgW="714240" imgH="228600"/>
        </mc:Choice>
        <mc:Fallback>
          <p:control name="GTEleIncr" r:id="rId42" imgW="714240" imgH="228600">
            <p:pic>
              <p:nvPicPr>
                <p:cNvPr id="1141" name="GTEleIncr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7"/>
                <a:srcRect/>
                <a:stretch>
                  <a:fillRect/>
                </a:stretch>
              </p:blipFill>
              <p:spPr bwMode="auto">
                <a:xfrm>
                  <a:off x="6096000" y="4191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2" name="NTEleIncr" r:id="rId43" imgW="714240" imgH="228600"/>
        </mc:Choice>
        <mc:Fallback>
          <p:control name="NTEleIncr" r:id="rId43" imgW="714240" imgH="228600">
            <p:pic>
              <p:nvPicPr>
                <p:cNvPr id="1142" name="NTEleIncr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8"/>
                <a:srcRect/>
                <a:stretch>
                  <a:fillRect/>
                </a:stretch>
              </p:blipFill>
              <p:spPr bwMode="auto">
                <a:xfrm>
                  <a:off x="7924800" y="4191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3" name="NGGrant" r:id="rId44" imgW="714240" imgH="228600"/>
        </mc:Choice>
        <mc:Fallback>
          <p:control name="NGGrant" r:id="rId44" imgW="714240" imgH="228600">
            <p:pic>
              <p:nvPicPr>
                <p:cNvPr id="1143" name="NG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9"/>
                <a:srcRect/>
                <a:stretch>
                  <a:fillRect/>
                </a:stretch>
              </p:blipFill>
              <p:spPr bwMode="auto">
                <a:xfrm>
                  <a:off x="7924800" y="5105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4" name="NGRed" r:id="rId45" imgW="714240" imgH="228600"/>
        </mc:Choice>
        <mc:Fallback>
          <p:control name="NGRed" r:id="rId45" imgW="714240" imgH="228600">
            <p:pic>
              <p:nvPicPr>
                <p:cNvPr id="1144" name="NGRe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6"/>
                <a:srcRect/>
                <a:stretch>
                  <a:fillRect/>
                </a:stretch>
              </p:blipFill>
              <p:spPr bwMode="auto">
                <a:xfrm>
                  <a:off x="79248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5" name="GTSocia" r:id="rId46" imgW="714240" imgH="228600"/>
        </mc:Choice>
        <mc:Fallback>
          <p:control name="GTSocia" r:id="rId46" imgW="714240" imgH="228600">
            <p:pic>
              <p:nvPicPr>
                <p:cNvPr id="1145" name="GTSocia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0"/>
                <a:srcRect/>
                <a:stretch>
                  <a:fillRect/>
                </a:stretch>
              </p:blipFill>
              <p:spPr bwMode="auto">
                <a:xfrm>
                  <a:off x="6096000" y="6019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6" name="NGSocia" r:id="rId47" imgW="714240" imgH="228600"/>
        </mc:Choice>
        <mc:Fallback>
          <p:control name="NGSocia" r:id="rId47" imgW="714240" imgH="228600">
            <p:pic>
              <p:nvPicPr>
                <p:cNvPr id="1146" name="NGSocia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1"/>
                <a:srcRect/>
                <a:stretch>
                  <a:fillRect/>
                </a:stretch>
              </p:blipFill>
              <p:spPr bwMode="auto">
                <a:xfrm>
                  <a:off x="7924800" y="6019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7" name="GTPayback" r:id="rId48" imgW="714240" imgH="228600"/>
        </mc:Choice>
        <mc:Fallback>
          <p:control name="GTPayback" r:id="rId48" imgW="714240" imgH="228600">
            <p:pic>
              <p:nvPicPr>
                <p:cNvPr id="1147" name="GT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2"/>
                <a:srcRect/>
                <a:stretch>
                  <a:fillRect/>
                </a:stretch>
              </p:blipFill>
              <p:spPr bwMode="auto">
                <a:xfrm>
                  <a:off x="6096000" y="5562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8" name="NGPayback" r:id="rId49" imgW="714240" imgH="228600"/>
        </mc:Choice>
        <mc:Fallback>
          <p:control name="NGPayback" r:id="rId49" imgW="714240" imgH="228600">
            <p:pic>
              <p:nvPicPr>
                <p:cNvPr id="1148" name="NG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3"/>
                <a:srcRect/>
                <a:stretch>
                  <a:fillRect/>
                </a:stretch>
              </p:blipFill>
              <p:spPr bwMode="auto">
                <a:xfrm>
                  <a:off x="7924800" y="5562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19" name="GTMant" r:id="rId50" imgW="714240" imgH="228600"/>
        </mc:Choice>
        <mc:Fallback>
          <p:control name="GTMant" r:id="rId50" imgW="714240" imgH="228600">
            <p:pic>
              <p:nvPicPr>
                <p:cNvPr id="1149" name="GTM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4"/>
                <a:srcRect/>
                <a:stretch>
                  <a:fillRect/>
                </a:stretch>
              </p:blipFill>
              <p:spPr bwMode="auto">
                <a:xfrm>
                  <a:off x="6096000" y="4876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0" name="NGMant" r:id="rId51" imgW="714240" imgH="228600"/>
        </mc:Choice>
        <mc:Fallback>
          <p:control name="NGMant" r:id="rId51" imgW="714240" imgH="228600">
            <p:pic>
              <p:nvPicPr>
                <p:cNvPr id="1150" name="NGM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5"/>
                <a:srcRect/>
                <a:stretch>
                  <a:fillRect/>
                </a:stretch>
              </p:blipFill>
              <p:spPr bwMode="auto">
                <a:xfrm>
                  <a:off x="7924800" y="4876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1" name="GTEqCost" r:id="rId52" imgW="714240" imgH="228600"/>
        </mc:Choice>
        <mc:Fallback>
          <p:control name="GTEqCost" r:id="rId52" imgW="714240" imgH="228600">
            <p:pic>
              <p:nvPicPr>
                <p:cNvPr id="1168" name="GTEq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6"/>
                <a:srcRect/>
                <a:stretch>
                  <a:fillRect/>
                </a:stretch>
              </p:blipFill>
              <p:spPr bwMode="auto">
                <a:xfrm>
                  <a:off x="6096000" y="4648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2" name="NGEqCost" r:id="rId53" imgW="714240" imgH="228600"/>
        </mc:Choice>
        <mc:Fallback>
          <p:control name="NGEqCost" r:id="rId53" imgW="714240" imgH="228600">
            <p:pic>
              <p:nvPicPr>
                <p:cNvPr id="1169" name="NGEq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7"/>
                <a:srcRect/>
                <a:stretch>
                  <a:fillRect/>
                </a:stretch>
              </p:blipFill>
              <p:spPr bwMode="auto">
                <a:xfrm>
                  <a:off x="7924800" y="4648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3" name="SpinButton8" r:id="rId54" imgW="228600" imgH="257040"/>
        </mc:Choice>
        <mc:Fallback>
          <p:control name="SpinButton8" r:id="rId54" imgW="228600" imgH="257040">
            <p:pic>
              <p:nvPicPr>
                <p:cNvPr id="1170" name="SpinButton8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6781800" y="46482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4" name="SpinButton9" r:id="rId55" imgW="228600" imgH="257040"/>
        </mc:Choice>
        <mc:Fallback>
          <p:control name="SpinButton9" r:id="rId55" imgW="228600" imgH="257040">
            <p:pic>
              <p:nvPicPr>
                <p:cNvPr id="1171" name="SpinButton9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6781800" y="48768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5" name="SpinButton10" r:id="rId56" imgW="228600" imgH="257040"/>
        </mc:Choice>
        <mc:Fallback>
          <p:control name="SpinButton10" r:id="rId56" imgW="228600" imgH="257040">
            <p:pic>
              <p:nvPicPr>
                <p:cNvPr id="1172" name="SpinButton10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8610600" y="46482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6" name="SpinButton11" r:id="rId57" imgW="228600" imgH="257040"/>
        </mc:Choice>
        <mc:Fallback>
          <p:control name="SpinButton11" r:id="rId57" imgW="228600" imgH="257040">
            <p:pic>
              <p:nvPicPr>
                <p:cNvPr id="1173" name="SpinButton1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8610600" y="48768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7" name="SpinButton12" r:id="rId58" imgW="228600" imgH="257040"/>
        </mc:Choice>
        <mc:Fallback>
          <p:control name="SpinButton12" r:id="rId58" imgW="228600" imgH="257040">
            <p:pic>
              <p:nvPicPr>
                <p:cNvPr id="1174" name="SpinButton1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8610600" y="5105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8" name="SpinButton13" r:id="rId59" imgW="228600" imgH="257040"/>
        </mc:Choice>
        <mc:Fallback>
          <p:control name="SpinButton13" r:id="rId59" imgW="228600" imgH="257040">
            <p:pic>
              <p:nvPicPr>
                <p:cNvPr id="1175" name="SpinButton1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8610600" y="5334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29" name="SpinButton14" r:id="rId60" imgW="228600" imgH="257040"/>
        </mc:Choice>
        <mc:Fallback>
          <p:control name="SpinButton14" r:id="rId60" imgW="228600" imgH="257040">
            <p:pic>
              <p:nvPicPr>
                <p:cNvPr id="1176" name="SpinButton1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7162800" y="57912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0" name="ror" r:id="rId61" imgW="714240" imgH="228600"/>
        </mc:Choice>
        <mc:Fallback>
          <p:control name="ror" r:id="rId61" imgW="714240" imgH="228600">
            <p:pic>
              <p:nvPicPr>
                <p:cNvPr id="1177" name="ror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8"/>
                <a:srcRect/>
                <a:stretch>
                  <a:fillRect/>
                </a:stretch>
              </p:blipFill>
              <p:spPr bwMode="auto">
                <a:xfrm>
                  <a:off x="6477000" y="5791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1" name="GTEner3" r:id="rId62" imgW="714240" imgH="228600"/>
        </mc:Choice>
        <mc:Fallback>
          <p:control name="GTEner3" r:id="rId62" imgW="714240" imgH="228600">
            <p:pic>
              <p:nvPicPr>
                <p:cNvPr id="1178" name="GTEner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3"/>
                <a:srcRect/>
                <a:stretch>
                  <a:fillRect/>
                </a:stretch>
              </p:blipFill>
              <p:spPr bwMode="auto">
                <a:xfrm>
                  <a:off x="6096000" y="2362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2" name="roryears" r:id="rId63" imgW="714240" imgH="228600"/>
        </mc:Choice>
        <mc:Fallback>
          <p:control name="roryears" r:id="rId63" imgW="714240" imgH="228600">
            <p:pic>
              <p:nvPicPr>
                <p:cNvPr id="1179" name="roryear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9"/>
                <a:srcRect/>
                <a:stretch>
                  <a:fillRect/>
                </a:stretch>
              </p:blipFill>
              <p:spPr bwMode="auto">
                <a:xfrm>
                  <a:off x="7391400" y="5791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3" name="SpinButton15" r:id="rId64" imgW="228600" imgH="257040"/>
        </mc:Choice>
        <mc:Fallback>
          <p:control name="SpinButton15" r:id="rId64" imgW="228600" imgH="257040">
            <p:pic>
              <p:nvPicPr>
                <p:cNvPr id="1180" name="SpinButton1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8077200" y="57912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4" name="costbase" r:id="rId65" imgW="1523880" imgH="228600"/>
        </mc:Choice>
        <mc:Fallback>
          <p:control name="costbase" r:id="rId65" imgW="1523880" imgH="228600">
            <p:pic>
              <p:nvPicPr>
                <p:cNvPr id="1181" name="costbas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0"/>
                <a:srcRect/>
                <a:stretch>
                  <a:fillRect/>
                </a:stretch>
              </p:blipFill>
              <p:spPr bwMode="auto">
                <a:xfrm>
                  <a:off x="1219200" y="4953000"/>
                  <a:ext cx="15240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5" name="Start" r:id="rId66" imgW="685800" imgH="304920"/>
        </mc:Choice>
        <mc:Fallback>
          <p:control name="Start" r:id="rId66" imgW="685800" imgH="304920">
            <p:pic>
              <p:nvPicPr>
                <p:cNvPr id="1182" name="Star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1"/>
                <a:srcRect/>
                <a:stretch>
                  <a:fillRect/>
                </a:stretch>
              </p:blipFill>
              <p:spPr bwMode="auto">
                <a:xfrm>
                  <a:off x="2057400" y="6019800"/>
                  <a:ext cx="6858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6" name="anioshown" r:id="rId67" imgW="1066680" imgH="228600"/>
        </mc:Choice>
        <mc:Fallback>
          <p:control name="anioshown" r:id="rId67" imgW="1066680" imgH="228600">
            <p:pic>
              <p:nvPicPr>
                <p:cNvPr id="1183" name="anioshow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2"/>
                <a:srcRect/>
                <a:stretch>
                  <a:fillRect/>
                </a:stretch>
              </p:blipFill>
              <p:spPr bwMode="auto">
                <a:xfrm>
                  <a:off x="1676400" y="5791200"/>
                  <a:ext cx="10668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7" name="costbaseGT" r:id="rId68" imgW="1523880" imgH="228600"/>
        </mc:Choice>
        <mc:Fallback>
          <p:control name="costbaseGT" r:id="rId68" imgW="1523880" imgH="228600">
            <p:pic>
              <p:nvPicPr>
                <p:cNvPr id="64" name="costbaseG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3"/>
                <a:srcRect/>
                <a:stretch>
                  <a:fillRect/>
                </a:stretch>
              </p:blipFill>
              <p:spPr bwMode="auto">
                <a:xfrm>
                  <a:off x="1219200" y="5181600"/>
                  <a:ext cx="15240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8" name="Image1" r:id="rId69" imgW="2209680" imgH="2286000"/>
        </mc:Choice>
        <mc:Fallback>
          <p:control name="Image1" r:id="rId69" imgW="2209680" imgH="2286000">
            <p:pic>
              <p:nvPicPr>
                <p:cNvPr id="65" name="Image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4"/>
                <a:srcRect/>
                <a:stretch>
                  <a:fillRect/>
                </a:stretch>
              </p:blipFill>
              <p:spPr bwMode="auto">
                <a:xfrm>
                  <a:off x="5029200" y="990600"/>
                  <a:ext cx="2209800" cy="2286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39" name="Image3" r:id="rId70" imgW="5943600" imgH="1143000"/>
        </mc:Choice>
        <mc:Fallback>
          <p:control name="Image3" r:id="rId70" imgW="5943600" imgH="1143000">
            <p:pic>
              <p:nvPicPr>
                <p:cNvPr id="66" name="Image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5"/>
                <a:srcRect/>
                <a:stretch>
                  <a:fillRect/>
                </a:stretch>
              </p:blipFill>
              <p:spPr bwMode="auto">
                <a:xfrm>
                  <a:off x="3048000" y="4648200"/>
                  <a:ext cx="5943600" cy="1143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0" name="Image4" r:id="rId71" imgW="2286000" imgH="685800"/>
        </mc:Choice>
        <mc:Fallback>
          <p:control name="Image4" r:id="rId71" imgW="2286000" imgH="685800">
            <p:pic>
              <p:nvPicPr>
                <p:cNvPr id="67" name="Image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6"/>
                <a:srcRect/>
                <a:stretch>
                  <a:fillRect/>
                </a:stretch>
              </p:blipFill>
              <p:spPr bwMode="auto">
                <a:xfrm>
                  <a:off x="228600" y="152400"/>
                  <a:ext cx="2286000" cy="685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1" name="Image5" r:id="rId72" imgW="1828800" imgH="2286000"/>
        </mc:Choice>
        <mc:Fallback>
          <p:control name="Image5" r:id="rId72" imgW="1828800" imgH="2286000">
            <p:pic>
              <p:nvPicPr>
                <p:cNvPr id="68" name="Image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7"/>
                <a:srcRect/>
                <a:stretch>
                  <a:fillRect/>
                </a:stretch>
              </p:blipFill>
              <p:spPr bwMode="auto">
                <a:xfrm>
                  <a:off x="7162800" y="990600"/>
                  <a:ext cx="1828800" cy="2286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2" name="CommandButton1" r:id="rId73" imgW="685800" imgH="304920"/>
        </mc:Choice>
        <mc:Fallback>
          <p:control name="CommandButton1" r:id="rId73" imgW="685800" imgH="304920">
            <p:pic>
              <p:nvPicPr>
                <p:cNvPr id="69" name="CommandButt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8"/>
                <a:srcRect/>
                <a:stretch>
                  <a:fillRect/>
                </a:stretch>
              </p:blipFill>
              <p:spPr bwMode="auto">
                <a:xfrm>
                  <a:off x="1295400" y="6019800"/>
                  <a:ext cx="6858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3" name="costbaseNG" r:id="rId74" imgW="1523880" imgH="228600"/>
        </mc:Choice>
        <mc:Fallback>
          <p:control name="costbaseNG" r:id="rId74" imgW="1523880" imgH="228600">
            <p:pic>
              <p:nvPicPr>
                <p:cNvPr id="70" name="costbaseNG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9"/>
                <a:srcRect/>
                <a:stretch>
                  <a:fillRect/>
                </a:stretch>
              </p:blipFill>
              <p:spPr bwMode="auto">
                <a:xfrm>
                  <a:off x="1219200" y="5410200"/>
                  <a:ext cx="15240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4" name="Image6" r:id="rId75" imgW="2286000" imgH="533520"/>
        </mc:Choice>
        <mc:Fallback>
          <p:control name="Image6" r:id="rId75" imgW="2286000" imgH="533520">
            <p:pic>
              <p:nvPicPr>
                <p:cNvPr id="71" name="Image6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0"/>
                <a:srcRect/>
                <a:stretch>
                  <a:fillRect/>
                </a:stretch>
              </p:blipFill>
              <p:spPr bwMode="auto">
                <a:xfrm>
                  <a:off x="533400" y="5181600"/>
                  <a:ext cx="2286000" cy="5334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5" name="Image7" r:id="rId76" imgW="2286000" imgH="304920"/>
        </mc:Choice>
        <mc:Fallback>
          <p:control name="Image7" r:id="rId76" imgW="2286000" imgH="304920">
            <p:pic>
              <p:nvPicPr>
                <p:cNvPr id="72" name="Image7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1"/>
                <a:srcRect/>
                <a:stretch>
                  <a:fillRect/>
                </a:stretch>
              </p:blipFill>
              <p:spPr bwMode="auto">
                <a:xfrm>
                  <a:off x="533400" y="5410200"/>
                  <a:ext cx="22860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6" name="Image8" r:id="rId77" imgW="5943600" imgH="533520"/>
        </mc:Choice>
        <mc:Fallback>
          <p:control name="Image8" r:id="rId77" imgW="5943600" imgH="533520">
            <p:pic>
              <p:nvPicPr>
                <p:cNvPr id="73" name="Image8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2"/>
                <a:srcRect/>
                <a:stretch>
                  <a:fillRect/>
                </a:stretch>
              </p:blipFill>
              <p:spPr bwMode="auto">
                <a:xfrm>
                  <a:off x="3048000" y="5791200"/>
                  <a:ext cx="5943600" cy="5334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7" name="Image9" r:id="rId78" imgW="5943600" imgH="304920"/>
        </mc:Choice>
        <mc:Fallback>
          <p:control name="Image9" r:id="rId78" imgW="5943600" imgH="304920">
            <p:pic>
              <p:nvPicPr>
                <p:cNvPr id="74" name="Image9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3"/>
                <a:srcRect/>
                <a:stretch>
                  <a:fillRect/>
                </a:stretch>
              </p:blipFill>
              <p:spPr bwMode="auto">
                <a:xfrm>
                  <a:off x="3048000" y="5562600"/>
                  <a:ext cx="5943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8" name="NGWater" r:id="rId79" imgW="457200" imgH="228600"/>
        </mc:Choice>
        <mc:Fallback>
          <p:control name="NGWater" r:id="rId79" imgW="457200" imgH="228600">
            <p:pic>
              <p:nvPicPr>
                <p:cNvPr id="75" name="NGWater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4"/>
                <a:srcRect/>
                <a:stretch>
                  <a:fillRect/>
                </a:stretch>
              </p:blipFill>
              <p:spPr bwMode="auto">
                <a:xfrm>
                  <a:off x="3505200" y="1447800"/>
                  <a:ext cx="457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49" name="NGHeating" r:id="rId80" imgW="533520" imgH="228600"/>
        </mc:Choice>
        <mc:Fallback>
          <p:control name="NGHeating" r:id="rId80" imgW="533520" imgH="228600">
            <p:pic>
              <p:nvPicPr>
                <p:cNvPr id="76" name="NGHeating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5"/>
                <a:srcRect/>
                <a:stretch>
                  <a:fillRect/>
                </a:stretch>
              </p:blipFill>
              <p:spPr bwMode="auto">
                <a:xfrm>
                  <a:off x="4419600" y="1447800"/>
                  <a:ext cx="533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50" name="Image2" r:id="rId81" imgW="5943600" imgH="1371600"/>
        </mc:Choice>
        <mc:Fallback>
          <p:control name="Image2" r:id="rId81" imgW="5943600" imgH="1371600">
            <p:pic>
              <p:nvPicPr>
                <p:cNvPr id="77" name="Image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6"/>
                <a:srcRect/>
                <a:stretch>
                  <a:fillRect/>
                </a:stretch>
              </p:blipFill>
              <p:spPr bwMode="auto">
                <a:xfrm>
                  <a:off x="3048000" y="3276600"/>
                  <a:ext cx="5943600" cy="1371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51" name="CommandButton2" r:id="rId82" imgW="685800" imgH="304920"/>
        </mc:Choice>
        <mc:Fallback>
          <p:control name="CommandButton2" r:id="rId82" imgW="685800" imgH="304920">
            <p:pic>
              <p:nvPicPr>
                <p:cNvPr id="78" name="CommandButt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7"/>
                <a:srcRect/>
                <a:stretch>
                  <a:fillRect/>
                </a:stretch>
              </p:blipFill>
              <p:spPr bwMode="auto">
                <a:xfrm>
                  <a:off x="533400" y="6019800"/>
                  <a:ext cx="6858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Summary</a:t>
            </a:r>
            <a:endParaRPr lang="en-CA" dirty="0"/>
          </a:p>
        </p:txBody>
      </p:sp>
      <p:sp>
        <p:nvSpPr>
          <p:cNvPr id="7" name="TextBox 123"/>
          <p:cNvSpPr txBox="1">
            <a:spLocks noChangeArrowheads="1"/>
          </p:cNvSpPr>
          <p:nvPr/>
        </p:nvSpPr>
        <p:spPr bwMode="auto">
          <a:xfrm>
            <a:off x="609600" y="2542401"/>
            <a:ext cx="22038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Alberta Government fund [$M]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8" name="TextBox 50"/>
          <p:cNvSpPr txBox="1">
            <a:spLocks noChangeArrowheads="1"/>
          </p:cNvSpPr>
          <p:nvPr/>
        </p:nvSpPr>
        <p:spPr bwMode="auto">
          <a:xfrm>
            <a:off x="4724400" y="2176462"/>
            <a:ext cx="1928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>
                <a:latin typeface="Calibri" pitchFamily="34" charset="0"/>
              </a:rPr>
              <a:t>Geothermal retrofit</a:t>
            </a:r>
          </a:p>
        </p:txBody>
      </p:sp>
      <p:sp>
        <p:nvSpPr>
          <p:cNvPr id="10" name="TextBox 61"/>
          <p:cNvSpPr txBox="1">
            <a:spLocks noChangeArrowheads="1"/>
          </p:cNvSpPr>
          <p:nvPr/>
        </p:nvSpPr>
        <p:spPr bwMode="auto">
          <a:xfrm>
            <a:off x="6858000" y="2176462"/>
            <a:ext cx="1803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>
                <a:latin typeface="Calibri" pitchFamily="34" charset="0"/>
              </a:rPr>
              <a:t>NT Furnace retrofit</a:t>
            </a:r>
          </a:p>
        </p:txBody>
      </p:sp>
      <p:sp>
        <p:nvSpPr>
          <p:cNvPr id="11" name="TextBox 123"/>
          <p:cNvSpPr txBox="1">
            <a:spLocks noChangeArrowheads="1"/>
          </p:cNvSpPr>
          <p:nvPr/>
        </p:nvSpPr>
        <p:spPr bwMode="auto">
          <a:xfrm>
            <a:off x="609600" y="3228201"/>
            <a:ext cx="2057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System installed 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2" name="TextBox 123"/>
          <p:cNvSpPr txBox="1">
            <a:spLocks noChangeArrowheads="1"/>
          </p:cNvSpPr>
          <p:nvPr/>
        </p:nvSpPr>
        <p:spPr bwMode="auto">
          <a:xfrm>
            <a:off x="612696" y="5610999"/>
            <a:ext cx="22806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Increase in Alberta GDP [%x1000]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3" name="TextBox 123"/>
          <p:cNvSpPr txBox="1">
            <a:spLocks noChangeArrowheads="1"/>
          </p:cNvSpPr>
          <p:nvPr/>
        </p:nvSpPr>
        <p:spPr bwMode="auto">
          <a:xfrm>
            <a:off x="609600" y="3505200"/>
            <a:ext cx="16244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Created Jobs in Alberta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4" name="TextBox 123"/>
          <p:cNvSpPr txBox="1">
            <a:spLocks noChangeArrowheads="1"/>
          </p:cNvSpPr>
          <p:nvPr/>
        </p:nvSpPr>
        <p:spPr bwMode="auto">
          <a:xfrm>
            <a:off x="609600" y="3810000"/>
            <a:ext cx="12604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Saved energy [TJ]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5" name="TextBox 123"/>
          <p:cNvSpPr txBox="1">
            <a:spLocks noChangeArrowheads="1"/>
          </p:cNvSpPr>
          <p:nvPr/>
        </p:nvSpPr>
        <p:spPr bwMode="auto">
          <a:xfrm>
            <a:off x="609600" y="4419600"/>
            <a:ext cx="17427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Saved emissions [</a:t>
            </a:r>
            <a:r>
              <a:rPr lang="en-CA" sz="1200" dirty="0" err="1" smtClean="0">
                <a:latin typeface="Calibri" pitchFamily="34" charset="0"/>
              </a:rPr>
              <a:t>ktGHG</a:t>
            </a:r>
            <a:r>
              <a:rPr lang="en-CA" sz="1200" dirty="0" smtClean="0">
                <a:latin typeface="Calibri" pitchFamily="34" charset="0"/>
              </a:rPr>
              <a:t>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6" name="TextBox 123"/>
          <p:cNvSpPr txBox="1">
            <a:spLocks noChangeArrowheads="1"/>
          </p:cNvSpPr>
          <p:nvPr/>
        </p:nvSpPr>
        <p:spPr bwMode="auto">
          <a:xfrm>
            <a:off x="609600" y="2895600"/>
            <a:ext cx="5108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Years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7" name="TextBox 123"/>
          <p:cNvSpPr txBox="1">
            <a:spLocks noChangeArrowheads="1"/>
          </p:cNvSpPr>
          <p:nvPr/>
        </p:nvSpPr>
        <p:spPr bwMode="auto">
          <a:xfrm>
            <a:off x="609600" y="4724400"/>
            <a:ext cx="34015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Improvement in energy use in residential sector [%]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8" name="TextBox 123"/>
          <p:cNvSpPr txBox="1">
            <a:spLocks noChangeArrowheads="1"/>
          </p:cNvSpPr>
          <p:nvPr/>
        </p:nvSpPr>
        <p:spPr bwMode="auto">
          <a:xfrm>
            <a:off x="609600" y="5334001"/>
            <a:ext cx="487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Provincial income [M$] (Business [%]                           People [%]                    )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20" name="TextBox 123"/>
          <p:cNvSpPr txBox="1">
            <a:spLocks noChangeArrowheads="1"/>
          </p:cNvSpPr>
          <p:nvPr/>
        </p:nvSpPr>
        <p:spPr bwMode="auto">
          <a:xfrm>
            <a:off x="609600" y="5029200"/>
            <a:ext cx="10615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Business [M$]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21" name="TextBox 123"/>
          <p:cNvSpPr txBox="1">
            <a:spLocks noChangeArrowheads="1"/>
          </p:cNvSpPr>
          <p:nvPr/>
        </p:nvSpPr>
        <p:spPr bwMode="auto">
          <a:xfrm>
            <a:off x="609600" y="4114800"/>
            <a:ext cx="29838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Equivalent to residential consumption today</a:t>
            </a:r>
            <a:endParaRPr lang="en-CA" sz="1200" dirty="0">
              <a:latin typeface="Calibri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33400" y="28194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33400" y="3122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3400" y="34290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33400" y="37338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33400" y="40386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3400" y="4646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33400" y="49514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33400" y="52562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33400" y="6170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33400" y="55626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33400" y="58674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33400" y="43418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85800" y="1295400"/>
            <a:ext cx="77724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85800" y="1524000"/>
            <a:ext cx="77724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85800" y="1752600"/>
            <a:ext cx="77724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85800" y="1981200"/>
            <a:ext cx="77724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85800" y="2209800"/>
            <a:ext cx="7772400" cy="158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116"/>
          <p:cNvSpPr txBox="1">
            <a:spLocks noChangeArrowheads="1"/>
          </p:cNvSpPr>
          <p:nvPr/>
        </p:nvSpPr>
        <p:spPr bwMode="auto">
          <a:xfrm>
            <a:off x="609600" y="1524000"/>
            <a:ext cx="11151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Total grants </a:t>
            </a:r>
            <a:r>
              <a:rPr lang="en-CA" sz="1200" dirty="0">
                <a:latin typeface="Calibri" pitchFamily="34" charset="0"/>
              </a:rPr>
              <a:t>[$]</a:t>
            </a:r>
          </a:p>
        </p:txBody>
      </p:sp>
      <p:sp>
        <p:nvSpPr>
          <p:cNvPr id="40" name="TextBox 117"/>
          <p:cNvSpPr txBox="1">
            <a:spLocks noChangeArrowheads="1"/>
          </p:cNvSpPr>
          <p:nvPr/>
        </p:nvSpPr>
        <p:spPr bwMode="auto">
          <a:xfrm>
            <a:off x="609600" y="1752600"/>
            <a:ext cx="2944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Reductions (TAX + CO2 + customer + ..) [$/y]</a:t>
            </a:r>
          </a:p>
        </p:txBody>
      </p:sp>
      <p:sp>
        <p:nvSpPr>
          <p:cNvPr id="41" name="TextBox 118"/>
          <p:cNvSpPr txBox="1">
            <a:spLocks noChangeArrowheads="1"/>
          </p:cNvSpPr>
          <p:nvPr/>
        </p:nvSpPr>
        <p:spPr bwMode="auto">
          <a:xfrm>
            <a:off x="609600" y="1981200"/>
            <a:ext cx="889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Payback [y]</a:t>
            </a:r>
          </a:p>
        </p:txBody>
      </p:sp>
      <p:sp>
        <p:nvSpPr>
          <p:cNvPr id="42" name="TextBox 123"/>
          <p:cNvSpPr txBox="1">
            <a:spLocks noChangeArrowheads="1"/>
          </p:cNvSpPr>
          <p:nvPr/>
        </p:nvSpPr>
        <p:spPr bwMode="auto">
          <a:xfrm>
            <a:off x="609600" y="1066800"/>
            <a:ext cx="13795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>
                <a:latin typeface="Calibri" pitchFamily="34" charset="0"/>
              </a:rPr>
              <a:t>Equipment Cost [$]</a:t>
            </a:r>
          </a:p>
        </p:txBody>
      </p:sp>
      <p:sp>
        <p:nvSpPr>
          <p:cNvPr id="43" name="TextBox 124"/>
          <p:cNvSpPr txBox="1">
            <a:spLocks noChangeArrowheads="1"/>
          </p:cNvSpPr>
          <p:nvPr/>
        </p:nvSpPr>
        <p:spPr bwMode="auto">
          <a:xfrm>
            <a:off x="609600" y="1295400"/>
            <a:ext cx="165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alibri" pitchFamily="34" charset="0"/>
              </a:rPr>
              <a:t>Maintenance Cost [$/y]</a:t>
            </a:r>
          </a:p>
        </p:txBody>
      </p:sp>
      <p:sp>
        <p:nvSpPr>
          <p:cNvPr id="49" name="TextBox 123"/>
          <p:cNvSpPr txBox="1">
            <a:spLocks noChangeArrowheads="1"/>
          </p:cNvSpPr>
          <p:nvPr/>
        </p:nvSpPr>
        <p:spPr bwMode="auto">
          <a:xfrm>
            <a:off x="3276600" y="152400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CA" sz="1200" dirty="0" smtClean="0">
                <a:latin typeface="Calibri" pitchFamily="34" charset="0"/>
              </a:rPr>
              <a:t>Federal grant 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50" name="TextBox 123"/>
          <p:cNvSpPr txBox="1">
            <a:spLocks noChangeArrowheads="1"/>
          </p:cNvSpPr>
          <p:nvPr/>
        </p:nvSpPr>
        <p:spPr bwMode="auto">
          <a:xfrm>
            <a:off x="3276600" y="17804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CA" sz="1200" dirty="0" smtClean="0">
                <a:latin typeface="Calibri" pitchFamily="34" charset="0"/>
              </a:rPr>
              <a:t>Federal grant </a:t>
            </a:r>
            <a:endParaRPr lang="en-CA" sz="1200" dirty="0">
              <a:latin typeface="Calibri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5660" name="GTFound" r:id="rId2" imgW="714240" imgH="228600"/>
        </mc:Choice>
        <mc:Fallback>
          <p:control name="GTFound" r:id="rId2" imgW="714240" imgH="228600">
            <p:pic>
              <p:nvPicPr>
                <p:cNvPr id="3" name="GTFoun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5"/>
                <a:srcRect/>
                <a:stretch>
                  <a:fillRect/>
                </a:stretch>
              </p:blipFill>
              <p:spPr bwMode="auto">
                <a:xfrm>
                  <a:off x="56388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1" name="SpinButton8" r:id="rId3" imgW="228600" imgH="257040"/>
        </mc:Choice>
        <mc:Fallback>
          <p:control name="SpinButton8" r:id="rId3" imgW="228600" imgH="257040">
            <p:pic>
              <p:nvPicPr>
                <p:cNvPr id="9" name="SpinButton8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6324600" y="2565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2" name="GTAppl" r:id="rId4" imgW="714240" imgH="228600"/>
        </mc:Choice>
        <mc:Fallback>
          <p:control name="GTAppl" r:id="rId4" imgW="714240" imgH="228600">
            <p:pic>
              <p:nvPicPr>
                <p:cNvPr id="19" name="GTAppl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7"/>
                <a:srcRect/>
                <a:stretch>
                  <a:fillRect/>
                </a:stretch>
              </p:blipFill>
              <p:spPr bwMode="auto">
                <a:xfrm>
                  <a:off x="5638800" y="3200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3" name="NGAppl" r:id="rId5" imgW="714240" imgH="228600"/>
        </mc:Choice>
        <mc:Fallback>
          <p:control name="NGAppl" r:id="rId5" imgW="714240" imgH="228600">
            <p:pic>
              <p:nvPicPr>
                <p:cNvPr id="44" name="NGAppl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8"/>
                <a:srcRect/>
                <a:stretch>
                  <a:fillRect/>
                </a:stretch>
              </p:blipFill>
              <p:spPr bwMode="auto">
                <a:xfrm>
                  <a:off x="7848600" y="3200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4" name="GTJobs" r:id="rId6" imgW="714240" imgH="228600"/>
        </mc:Choice>
        <mc:Fallback>
          <p:control name="GTJobs" r:id="rId6" imgW="714240" imgH="228600">
            <p:pic>
              <p:nvPicPr>
                <p:cNvPr id="45" name="GTJob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9"/>
                <a:srcRect/>
                <a:stretch>
                  <a:fillRect/>
                </a:stretch>
              </p:blipFill>
              <p:spPr bwMode="auto">
                <a:xfrm>
                  <a:off x="56388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5" name="NGJobs" r:id="rId7" imgW="714240" imgH="228600"/>
        </mc:Choice>
        <mc:Fallback>
          <p:control name="NGJobs" r:id="rId7" imgW="714240" imgH="228600">
            <p:pic>
              <p:nvPicPr>
                <p:cNvPr id="46" name="NGJob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0"/>
                <a:srcRect/>
                <a:stretch>
                  <a:fillRect/>
                </a:stretch>
              </p:blipFill>
              <p:spPr bwMode="auto">
                <a:xfrm>
                  <a:off x="78486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6" name="GTyears" r:id="rId8" imgW="714240" imgH="228600"/>
        </mc:Choice>
        <mc:Fallback>
          <p:control name="GTyears" r:id="rId8" imgW="714240" imgH="228600">
            <p:pic>
              <p:nvPicPr>
                <p:cNvPr id="47" name="GTyear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1"/>
                <a:srcRect/>
                <a:stretch>
                  <a:fillRect/>
                </a:stretch>
              </p:blipFill>
              <p:spPr bwMode="auto">
                <a:xfrm>
                  <a:off x="5638800" y="2895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7" name="SpinButton1" r:id="rId9" imgW="228600" imgH="257040"/>
        </mc:Choice>
        <mc:Fallback>
          <p:control name="SpinButton1" r:id="rId9" imgW="228600" imgH="257040">
            <p:pic>
              <p:nvPicPr>
                <p:cNvPr id="48" name="SpinButt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6324600" y="28702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8" name="GTSavEnergy" r:id="rId10" imgW="714240" imgH="228600"/>
        </mc:Choice>
        <mc:Fallback>
          <p:control name="GTSavEnergy" r:id="rId10" imgW="714240" imgH="228600">
            <p:pic>
              <p:nvPicPr>
                <p:cNvPr id="51" name="GTSav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2"/>
                <a:srcRect/>
                <a:stretch>
                  <a:fillRect/>
                </a:stretch>
              </p:blipFill>
              <p:spPr bwMode="auto">
                <a:xfrm>
                  <a:off x="5638800" y="3810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69" name="NGSavEnergy" r:id="rId11" imgW="714240" imgH="228600"/>
        </mc:Choice>
        <mc:Fallback>
          <p:control name="NGSavEnergy" r:id="rId11" imgW="714240" imgH="228600">
            <p:pic>
              <p:nvPicPr>
                <p:cNvPr id="52" name="NGSav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3"/>
                <a:srcRect/>
                <a:stretch>
                  <a:fillRect/>
                </a:stretch>
              </p:blipFill>
              <p:spPr bwMode="auto">
                <a:xfrm>
                  <a:off x="7848600" y="3810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0" name="GTSavEmission" r:id="rId12" imgW="714240" imgH="228600"/>
        </mc:Choice>
        <mc:Fallback>
          <p:control name="GTSavEmission" r:id="rId12" imgW="714240" imgH="228600">
            <p:pic>
              <p:nvPicPr>
                <p:cNvPr id="53" name="GTSav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4"/>
                <a:srcRect/>
                <a:stretch>
                  <a:fillRect/>
                </a:stretch>
              </p:blipFill>
              <p:spPr bwMode="auto">
                <a:xfrm>
                  <a:off x="5638800" y="4419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1" name="NGSavEmission" r:id="rId13" imgW="714240" imgH="228600"/>
        </mc:Choice>
        <mc:Fallback>
          <p:control name="NGSavEmission" r:id="rId13" imgW="714240" imgH="228600">
            <p:pic>
              <p:nvPicPr>
                <p:cNvPr id="54" name="NGSav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5"/>
                <a:srcRect/>
                <a:stretch>
                  <a:fillRect/>
                </a:stretch>
              </p:blipFill>
              <p:spPr bwMode="auto">
                <a:xfrm>
                  <a:off x="7848600" y="4419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2" name="GTEff" r:id="rId14" imgW="714240" imgH="228600"/>
        </mc:Choice>
        <mc:Fallback>
          <p:control name="GTEff" r:id="rId14" imgW="714240" imgH="228600">
            <p:pic>
              <p:nvPicPr>
                <p:cNvPr id="55" name="GT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6"/>
                <a:srcRect/>
                <a:stretch>
                  <a:fillRect/>
                </a:stretch>
              </p:blipFill>
              <p:spPr bwMode="auto">
                <a:xfrm>
                  <a:off x="5638800" y="4724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3" name="NGEff" r:id="rId15" imgW="714240" imgH="228600"/>
        </mc:Choice>
        <mc:Fallback>
          <p:control name="NGEff" r:id="rId15" imgW="714240" imgH="228600">
            <p:pic>
              <p:nvPicPr>
                <p:cNvPr id="56" name="NG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7"/>
                <a:srcRect/>
                <a:stretch>
                  <a:fillRect/>
                </a:stretch>
              </p:blipFill>
              <p:spPr bwMode="auto">
                <a:xfrm>
                  <a:off x="7848600" y="4724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4" name="GTIncome" r:id="rId16" imgW="714240" imgH="228600"/>
        </mc:Choice>
        <mc:Fallback>
          <p:control name="GTIncome" r:id="rId16" imgW="714240" imgH="228600">
            <p:pic>
              <p:nvPicPr>
                <p:cNvPr id="57" name="GTInc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8"/>
                <a:srcRect/>
                <a:stretch>
                  <a:fillRect/>
                </a:stretch>
              </p:blipFill>
              <p:spPr bwMode="auto">
                <a:xfrm>
                  <a:off x="56388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5" name="NGIncome" r:id="rId17" imgW="714240" imgH="228600"/>
        </mc:Choice>
        <mc:Fallback>
          <p:control name="NGIncome" r:id="rId17" imgW="714240" imgH="228600">
            <p:pic>
              <p:nvPicPr>
                <p:cNvPr id="58" name="NGInc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9"/>
                <a:srcRect/>
                <a:stretch>
                  <a:fillRect/>
                </a:stretch>
              </p:blipFill>
              <p:spPr bwMode="auto">
                <a:xfrm>
                  <a:off x="78486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6" name="GTGDP" r:id="rId18" imgW="714240" imgH="228600"/>
        </mc:Choice>
        <mc:Fallback>
          <p:control name="GTGDP" r:id="rId18" imgW="714240" imgH="228600">
            <p:pic>
              <p:nvPicPr>
                <p:cNvPr id="59" name="GTGD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0"/>
                <a:srcRect/>
                <a:stretch>
                  <a:fillRect/>
                </a:stretch>
              </p:blipFill>
              <p:spPr bwMode="auto">
                <a:xfrm>
                  <a:off x="5638800" y="5638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7" name="NGGDP" r:id="rId19" imgW="714240" imgH="228600"/>
        </mc:Choice>
        <mc:Fallback>
          <p:control name="NGGDP" r:id="rId19" imgW="714240" imgH="228600">
            <p:pic>
              <p:nvPicPr>
                <p:cNvPr id="60" name="NGGD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1"/>
                <a:srcRect/>
                <a:stretch>
                  <a:fillRect/>
                </a:stretch>
              </p:blipFill>
              <p:spPr bwMode="auto">
                <a:xfrm>
                  <a:off x="7848600" y="5638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8" name="NGFound" r:id="rId20" imgW="714240" imgH="228600"/>
        </mc:Choice>
        <mc:Fallback>
          <p:control name="NGFound" r:id="rId20" imgW="714240" imgH="228600">
            <p:pic>
              <p:nvPicPr>
                <p:cNvPr id="61" name="NGFoun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5"/>
                <a:srcRect/>
                <a:stretch>
                  <a:fillRect/>
                </a:stretch>
              </p:blipFill>
              <p:spPr bwMode="auto">
                <a:xfrm>
                  <a:off x="78486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79" name="SpinButton2" r:id="rId21" imgW="228600" imgH="257040"/>
        </mc:Choice>
        <mc:Fallback>
          <p:control name="SpinButton2" r:id="rId21" imgW="228600" imgH="257040">
            <p:pic>
              <p:nvPicPr>
                <p:cNvPr id="62" name="SpinButt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8534400" y="2565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0" name="NGyears" r:id="rId22" imgW="714240" imgH="228600"/>
        </mc:Choice>
        <mc:Fallback>
          <p:control name="NGyears" r:id="rId22" imgW="714240" imgH="228600">
            <p:pic>
              <p:nvPicPr>
                <p:cNvPr id="63" name="NGyear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1"/>
                <a:srcRect/>
                <a:stretch>
                  <a:fillRect/>
                </a:stretch>
              </p:blipFill>
              <p:spPr bwMode="auto">
                <a:xfrm>
                  <a:off x="7848600" y="2895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1" name="SpinButton3" r:id="rId23" imgW="228600" imgH="257040"/>
        </mc:Choice>
        <mc:Fallback>
          <p:control name="SpinButton3" r:id="rId23" imgW="228600" imgH="257040">
            <p:pic>
              <p:nvPicPr>
                <p:cNvPr id="64" name="SpinButt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8534400" y="28702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2" name="GTBus" r:id="rId24" imgW="714240" imgH="228600"/>
        </mc:Choice>
        <mc:Fallback>
          <p:control name="GTBus" r:id="rId24" imgW="714240" imgH="228600">
            <p:pic>
              <p:nvPicPr>
                <p:cNvPr id="65" name="GT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2"/>
                <a:srcRect/>
                <a:stretch>
                  <a:fillRect/>
                </a:stretch>
              </p:blipFill>
              <p:spPr bwMode="auto">
                <a:xfrm>
                  <a:off x="5638800" y="5029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3" name="NGBus" r:id="rId25" imgW="714240" imgH="228600"/>
        </mc:Choice>
        <mc:Fallback>
          <p:control name="NGBus" r:id="rId25" imgW="714240" imgH="228600">
            <p:pic>
              <p:nvPicPr>
                <p:cNvPr id="66" name="NG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3"/>
                <a:srcRect/>
                <a:stretch>
                  <a:fillRect/>
                </a:stretch>
              </p:blipFill>
              <p:spPr bwMode="auto">
                <a:xfrm>
                  <a:off x="7848600" y="5029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4" name="GTres" r:id="rId26" imgW="714240" imgH="228600"/>
        </mc:Choice>
        <mc:Fallback>
          <p:control name="GTres" r:id="rId26" imgW="714240" imgH="228600">
            <p:pic>
              <p:nvPicPr>
                <p:cNvPr id="68" name="GTre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4"/>
                <a:srcRect/>
                <a:stretch>
                  <a:fillRect/>
                </a:stretch>
              </p:blipFill>
              <p:spPr bwMode="auto">
                <a:xfrm>
                  <a:off x="5638800" y="4114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5" name="NGres" r:id="rId27" imgW="714240" imgH="228600"/>
        </mc:Choice>
        <mc:Fallback>
          <p:control name="NGres" r:id="rId27" imgW="714240" imgH="228600">
            <p:pic>
              <p:nvPicPr>
                <p:cNvPr id="69" name="NGre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5"/>
                <a:srcRect/>
                <a:stretch>
                  <a:fillRect/>
                </a:stretch>
              </p:blipFill>
              <p:spPr bwMode="auto">
                <a:xfrm>
                  <a:off x="7848600" y="4114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6" name="SpinButton4" r:id="rId28" imgW="228600" imgH="257040"/>
        </mc:Choice>
        <mc:Fallback>
          <p:control name="SpinButton4" r:id="rId28" imgW="228600" imgH="257040">
            <p:pic>
              <p:nvPicPr>
                <p:cNvPr id="70" name="SpinButton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3581400" y="53086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7" name="SpinButton5" r:id="rId29" imgW="228600" imgH="257040"/>
        </mc:Choice>
        <mc:Fallback>
          <p:control name="SpinButton5" r:id="rId29" imgW="228600" imgH="257040">
            <p:pic>
              <p:nvPicPr>
                <p:cNvPr id="71" name="SpinButton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5105400" y="53086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8" name="TAXBus" r:id="rId30" imgW="304920" imgH="228600"/>
        </mc:Choice>
        <mc:Fallback>
          <p:control name="TAXBus" r:id="rId30" imgW="304920" imgH="228600">
            <p:pic>
              <p:nvPicPr>
                <p:cNvPr id="72" name="TAX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6"/>
                <a:srcRect/>
                <a:stretch>
                  <a:fillRect/>
                </a:stretch>
              </p:blipFill>
              <p:spPr bwMode="auto">
                <a:xfrm>
                  <a:off x="3124200" y="5334000"/>
                  <a:ext cx="457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89" name="TAXPeople" r:id="rId31" imgW="304920" imgH="228600"/>
        </mc:Choice>
        <mc:Fallback>
          <p:control name="TAXPeople" r:id="rId31" imgW="304920" imgH="228600">
            <p:pic>
              <p:nvPicPr>
                <p:cNvPr id="73" name="TAXPeopl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7"/>
                <a:srcRect/>
                <a:stretch>
                  <a:fillRect/>
                </a:stretch>
              </p:blipFill>
              <p:spPr bwMode="auto">
                <a:xfrm>
                  <a:off x="4648200" y="5334000"/>
                  <a:ext cx="457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0" name="GTBaseGrant" r:id="rId32" imgW="609480" imgH="228600"/>
        </mc:Choice>
        <mc:Fallback>
          <p:control name="GTBaseGrant" r:id="rId32" imgW="609480" imgH="228600">
            <p:pic>
              <p:nvPicPr>
                <p:cNvPr id="75" name="GTBase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8"/>
                <a:srcRect/>
                <a:stretch>
                  <a:fillRect/>
                </a:stretch>
              </p:blipFill>
              <p:spPr bwMode="auto">
                <a:xfrm>
                  <a:off x="4419600" y="1524000"/>
                  <a:ext cx="6096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1" name="GTBaseyear" r:id="rId33" imgW="609480" imgH="228600"/>
        </mc:Choice>
        <mc:Fallback>
          <p:control name="GTBaseyear" r:id="rId33" imgW="609480" imgH="228600">
            <p:pic>
              <p:nvPicPr>
                <p:cNvPr id="76" name="GTBaseyear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9"/>
                <a:srcRect/>
                <a:stretch>
                  <a:fillRect/>
                </a:stretch>
              </p:blipFill>
              <p:spPr bwMode="auto">
                <a:xfrm>
                  <a:off x="4419600" y="1752600"/>
                  <a:ext cx="6096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2" name="NGBaseGrant" r:id="rId34" imgW="609480" imgH="228600"/>
        </mc:Choice>
        <mc:Fallback>
          <p:control name="NGBaseGrant" r:id="rId34" imgW="609480" imgH="228600">
            <p:pic>
              <p:nvPicPr>
                <p:cNvPr id="77" name="NGBase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0"/>
                <a:srcRect/>
                <a:stretch>
                  <a:fillRect/>
                </a:stretch>
              </p:blipFill>
              <p:spPr bwMode="auto">
                <a:xfrm>
                  <a:off x="6629400" y="1524000"/>
                  <a:ext cx="6096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3" name="NGBaseyear" r:id="rId35" imgW="609480" imgH="228600"/>
        </mc:Choice>
        <mc:Fallback>
          <p:control name="NGBaseyear" r:id="rId35" imgW="609480" imgH="228600">
            <p:pic>
              <p:nvPicPr>
                <p:cNvPr id="78" name="NGBaseyear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9"/>
                <a:srcRect/>
                <a:stretch>
                  <a:fillRect/>
                </a:stretch>
              </p:blipFill>
              <p:spPr bwMode="auto">
                <a:xfrm>
                  <a:off x="6629400" y="1752600"/>
                  <a:ext cx="6096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4" name="SpinButton43" r:id="rId36" imgW="228600" imgH="257040"/>
        </mc:Choice>
        <mc:Fallback>
          <p:control name="SpinButton43" r:id="rId36" imgW="228600" imgH="257040">
            <p:pic>
              <p:nvPicPr>
                <p:cNvPr id="79" name="SpinButton4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8077200" y="10668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5" name="SpinButton44" r:id="rId37" imgW="228600" imgH="257040"/>
        </mc:Choice>
        <mc:Fallback>
          <p:control name="SpinButton44" r:id="rId37" imgW="228600" imgH="257040">
            <p:pic>
              <p:nvPicPr>
                <p:cNvPr id="80" name="SpinButton4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8077200" y="1295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6" name="SpinButton45" r:id="rId38" imgW="228600" imgH="257040"/>
        </mc:Choice>
        <mc:Fallback>
          <p:control name="SpinButton45" r:id="rId38" imgW="228600" imgH="257040">
            <p:pic>
              <p:nvPicPr>
                <p:cNvPr id="81" name="SpinButton4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8077200" y="1524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7" name="SpinButton46" r:id="rId39" imgW="228600" imgH="257040"/>
        </mc:Choice>
        <mc:Fallback>
          <p:control name="SpinButton46" r:id="rId39" imgW="228600" imgH="257040">
            <p:pic>
              <p:nvPicPr>
                <p:cNvPr id="82" name="SpinButton46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8077200" y="17526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8" name="SpinButton47" r:id="rId40" imgW="228600" imgH="257040"/>
        </mc:Choice>
        <mc:Fallback>
          <p:control name="SpinButton47" r:id="rId40" imgW="228600" imgH="257040">
            <p:pic>
              <p:nvPicPr>
                <p:cNvPr id="83" name="SpinButton47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6248400" y="17526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699" name="SpinButton48" r:id="rId41" imgW="228600" imgH="257040"/>
        </mc:Choice>
        <mc:Fallback>
          <p:control name="SpinButton48" r:id="rId41" imgW="228600" imgH="257040">
            <p:pic>
              <p:nvPicPr>
                <p:cNvPr id="84" name="SpinButton48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6248400" y="1524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0" name="SpinButton49" r:id="rId42" imgW="228600" imgH="257040"/>
        </mc:Choice>
        <mc:Fallback>
          <p:control name="SpinButton49" r:id="rId42" imgW="228600" imgH="257040">
            <p:pic>
              <p:nvPicPr>
                <p:cNvPr id="85" name="SpinButton49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6248400" y="10668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1" name="SpinButton50" r:id="rId43" imgW="228600" imgH="257040"/>
        </mc:Choice>
        <mc:Fallback>
          <p:control name="SpinButton50" r:id="rId43" imgW="228600" imgH="257040">
            <p:pic>
              <p:nvPicPr>
                <p:cNvPr id="86" name="SpinButton50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6"/>
                <a:srcRect/>
                <a:stretch>
                  <a:fillRect/>
                </a:stretch>
              </p:blipFill>
              <p:spPr bwMode="auto">
                <a:xfrm>
                  <a:off x="6248400" y="12954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2" name="GTGrant" r:id="rId44" imgW="714240" imgH="228600"/>
        </mc:Choice>
        <mc:Fallback>
          <p:control name="GTGrant" r:id="rId44" imgW="714240" imgH="228600">
            <p:pic>
              <p:nvPicPr>
                <p:cNvPr id="87" name="GT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1"/>
                <a:srcRect/>
                <a:stretch>
                  <a:fillRect/>
                </a:stretch>
              </p:blipFill>
              <p:spPr bwMode="auto">
                <a:xfrm>
                  <a:off x="5562600" y="152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3" name="GTRed" r:id="rId45" imgW="714240" imgH="228600"/>
        </mc:Choice>
        <mc:Fallback>
          <p:control name="GTRed" r:id="rId45" imgW="714240" imgH="228600">
            <p:pic>
              <p:nvPicPr>
                <p:cNvPr id="88" name="GTRe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1"/>
                <a:srcRect/>
                <a:stretch>
                  <a:fillRect/>
                </a:stretch>
              </p:blipFill>
              <p:spPr bwMode="auto">
                <a:xfrm>
                  <a:off x="5562600" y="1752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4" name="NGGrant" r:id="rId46" imgW="714240" imgH="228600"/>
        </mc:Choice>
        <mc:Fallback>
          <p:control name="NGGrant" r:id="rId46" imgW="714240" imgH="228600">
            <p:pic>
              <p:nvPicPr>
                <p:cNvPr id="89" name="NG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1"/>
                <a:srcRect/>
                <a:stretch>
                  <a:fillRect/>
                </a:stretch>
              </p:blipFill>
              <p:spPr bwMode="auto">
                <a:xfrm>
                  <a:off x="7391400" y="152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5" name="NGRed" r:id="rId47" imgW="714240" imgH="228600"/>
        </mc:Choice>
        <mc:Fallback>
          <p:control name="NGRed" r:id="rId47" imgW="714240" imgH="228600">
            <p:pic>
              <p:nvPicPr>
                <p:cNvPr id="90" name="NGRe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1"/>
                <a:srcRect/>
                <a:stretch>
                  <a:fillRect/>
                </a:stretch>
              </p:blipFill>
              <p:spPr bwMode="auto">
                <a:xfrm>
                  <a:off x="7391400" y="1752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6" name="GTPayback" r:id="rId48" imgW="714240" imgH="228600"/>
        </mc:Choice>
        <mc:Fallback>
          <p:control name="GTPayback" r:id="rId48" imgW="714240" imgH="228600">
            <p:pic>
              <p:nvPicPr>
                <p:cNvPr id="91" name="GT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2"/>
                <a:srcRect/>
                <a:stretch>
                  <a:fillRect/>
                </a:stretch>
              </p:blipFill>
              <p:spPr bwMode="auto">
                <a:xfrm>
                  <a:off x="5562600" y="1981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7" name="NGPayback" r:id="rId49" imgW="714240" imgH="228600"/>
        </mc:Choice>
        <mc:Fallback>
          <p:control name="NGPayback" r:id="rId49" imgW="714240" imgH="228600">
            <p:pic>
              <p:nvPicPr>
                <p:cNvPr id="92" name="NG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3"/>
                <a:srcRect/>
                <a:stretch>
                  <a:fillRect/>
                </a:stretch>
              </p:blipFill>
              <p:spPr bwMode="auto">
                <a:xfrm>
                  <a:off x="7391400" y="1981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8" name="GTMant" r:id="rId50" imgW="714240" imgH="228600"/>
        </mc:Choice>
        <mc:Fallback>
          <p:control name="GTMant" r:id="rId50" imgW="714240" imgH="228600">
            <p:pic>
              <p:nvPicPr>
                <p:cNvPr id="93" name="GTM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4"/>
                <a:srcRect/>
                <a:stretch>
                  <a:fillRect/>
                </a:stretch>
              </p:blipFill>
              <p:spPr bwMode="auto">
                <a:xfrm>
                  <a:off x="5562600" y="1295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09" name="NGMant" r:id="rId51" imgW="714240" imgH="228600"/>
        </mc:Choice>
        <mc:Fallback>
          <p:control name="NGMant" r:id="rId51" imgW="714240" imgH="228600">
            <p:pic>
              <p:nvPicPr>
                <p:cNvPr id="94" name="NGM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5"/>
                <a:srcRect/>
                <a:stretch>
                  <a:fillRect/>
                </a:stretch>
              </p:blipFill>
              <p:spPr bwMode="auto">
                <a:xfrm>
                  <a:off x="7391400" y="1295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10" name="GTEqCost" r:id="rId52" imgW="714240" imgH="228600"/>
        </mc:Choice>
        <mc:Fallback>
          <p:control name="GTEqCost" r:id="rId52" imgW="714240" imgH="228600">
            <p:pic>
              <p:nvPicPr>
                <p:cNvPr id="95" name="GTEq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6"/>
                <a:srcRect/>
                <a:stretch>
                  <a:fillRect/>
                </a:stretch>
              </p:blipFill>
              <p:spPr bwMode="auto">
                <a:xfrm>
                  <a:off x="5562600" y="1066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711" name="NGEqCost" r:id="rId53" imgW="714240" imgH="228600"/>
        </mc:Choice>
        <mc:Fallback>
          <p:control name="NGEqCost" r:id="rId53" imgW="714240" imgH="228600">
            <p:pic>
              <p:nvPicPr>
                <p:cNvPr id="96" name="NGEqCos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7"/>
                <a:srcRect/>
                <a:stretch>
                  <a:fillRect/>
                </a:stretch>
              </p:blipFill>
              <p:spPr bwMode="auto">
                <a:xfrm>
                  <a:off x="7391400" y="1066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Summary</a:t>
            </a:r>
            <a:endParaRPr lang="en-CA" dirty="0"/>
          </a:p>
        </p:txBody>
      </p:sp>
      <p:sp>
        <p:nvSpPr>
          <p:cNvPr id="8" name="TextBox 50"/>
          <p:cNvSpPr txBox="1">
            <a:spLocks noChangeArrowheads="1"/>
          </p:cNvSpPr>
          <p:nvPr/>
        </p:nvSpPr>
        <p:spPr bwMode="auto">
          <a:xfrm>
            <a:off x="3048000" y="1676400"/>
            <a:ext cx="120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 smtClean="0">
                <a:latin typeface="Calibri" pitchFamily="34" charset="0"/>
              </a:rPr>
              <a:t>Geothermal</a:t>
            </a:r>
            <a:endParaRPr lang="en-CA" sz="1600" b="1" dirty="0">
              <a:latin typeface="Calibri" pitchFamily="34" charset="0"/>
            </a:endParaRPr>
          </a:p>
        </p:txBody>
      </p:sp>
      <p:sp>
        <p:nvSpPr>
          <p:cNvPr id="10" name="TextBox 61"/>
          <p:cNvSpPr txBox="1">
            <a:spLocks noChangeArrowheads="1"/>
          </p:cNvSpPr>
          <p:nvPr/>
        </p:nvSpPr>
        <p:spPr bwMode="auto">
          <a:xfrm>
            <a:off x="4343400" y="1676400"/>
            <a:ext cx="11464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 smtClean="0">
                <a:latin typeface="Calibri" pitchFamily="34" charset="0"/>
              </a:rPr>
              <a:t>NT Furnace</a:t>
            </a:r>
            <a:endParaRPr lang="en-CA" sz="1600" b="1" dirty="0">
              <a:latin typeface="Calibri" pitchFamily="34" charset="0"/>
            </a:endParaRPr>
          </a:p>
        </p:txBody>
      </p:sp>
      <p:sp>
        <p:nvSpPr>
          <p:cNvPr id="11" name="TextBox 123"/>
          <p:cNvSpPr txBox="1">
            <a:spLocks noChangeArrowheads="1"/>
          </p:cNvSpPr>
          <p:nvPr/>
        </p:nvSpPr>
        <p:spPr bwMode="auto">
          <a:xfrm>
            <a:off x="152400" y="3228201"/>
            <a:ext cx="2057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System installed 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2" name="TextBox 123"/>
          <p:cNvSpPr txBox="1">
            <a:spLocks noChangeArrowheads="1"/>
          </p:cNvSpPr>
          <p:nvPr/>
        </p:nvSpPr>
        <p:spPr bwMode="auto">
          <a:xfrm>
            <a:off x="155496" y="5306199"/>
            <a:ext cx="22806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Increase in Alberta GDP [%x1000]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3" name="TextBox 123"/>
          <p:cNvSpPr txBox="1">
            <a:spLocks noChangeArrowheads="1"/>
          </p:cNvSpPr>
          <p:nvPr/>
        </p:nvSpPr>
        <p:spPr bwMode="auto">
          <a:xfrm>
            <a:off x="152400" y="3505200"/>
            <a:ext cx="16244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Created Jobs in Alberta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4" name="TextBox 123"/>
          <p:cNvSpPr txBox="1">
            <a:spLocks noChangeArrowheads="1"/>
          </p:cNvSpPr>
          <p:nvPr/>
        </p:nvSpPr>
        <p:spPr bwMode="auto">
          <a:xfrm>
            <a:off x="152400" y="3810000"/>
            <a:ext cx="12604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Saved energy [TJ]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5" name="TextBox 123"/>
          <p:cNvSpPr txBox="1">
            <a:spLocks noChangeArrowheads="1"/>
          </p:cNvSpPr>
          <p:nvPr/>
        </p:nvSpPr>
        <p:spPr bwMode="auto">
          <a:xfrm>
            <a:off x="152400" y="4114800"/>
            <a:ext cx="17427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Saved emissions [</a:t>
            </a:r>
            <a:r>
              <a:rPr lang="en-CA" sz="1200" dirty="0" err="1" smtClean="0">
                <a:latin typeface="Calibri" pitchFamily="34" charset="0"/>
              </a:rPr>
              <a:t>ktGHG</a:t>
            </a:r>
            <a:r>
              <a:rPr lang="en-CA" sz="1200" dirty="0" smtClean="0">
                <a:latin typeface="Calibri" pitchFamily="34" charset="0"/>
              </a:rPr>
              <a:t>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7" name="TextBox 123"/>
          <p:cNvSpPr txBox="1">
            <a:spLocks noChangeArrowheads="1"/>
          </p:cNvSpPr>
          <p:nvPr/>
        </p:nvSpPr>
        <p:spPr bwMode="auto">
          <a:xfrm>
            <a:off x="152400" y="4419600"/>
            <a:ext cx="29590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Improvement in energy use (residential.) [%]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18" name="TextBox 123"/>
          <p:cNvSpPr txBox="1">
            <a:spLocks noChangeArrowheads="1"/>
          </p:cNvSpPr>
          <p:nvPr/>
        </p:nvSpPr>
        <p:spPr bwMode="auto">
          <a:xfrm>
            <a:off x="152400" y="5029201"/>
            <a:ext cx="1905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Provincial income [M$]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20" name="TextBox 123"/>
          <p:cNvSpPr txBox="1">
            <a:spLocks noChangeArrowheads="1"/>
          </p:cNvSpPr>
          <p:nvPr/>
        </p:nvSpPr>
        <p:spPr bwMode="auto">
          <a:xfrm>
            <a:off x="152400" y="4724400"/>
            <a:ext cx="10615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Business [M$]</a:t>
            </a:r>
            <a:endParaRPr lang="en-CA" sz="1200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33400" y="21336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3400" y="34290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33400" y="37338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33400" y="40386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3400" y="4646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33400" y="49514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33400" y="52562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33400" y="6170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33400" y="55626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33400" y="58674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33400" y="43418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23"/>
          <p:cNvSpPr txBox="1">
            <a:spLocks noChangeArrowheads="1"/>
          </p:cNvSpPr>
          <p:nvPr/>
        </p:nvSpPr>
        <p:spPr bwMode="auto">
          <a:xfrm>
            <a:off x="152400" y="1066800"/>
            <a:ext cx="22038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Alberta Government fund [$M]</a:t>
            </a:r>
            <a:endParaRPr lang="en-CA" sz="1200" dirty="0">
              <a:latin typeface="Calibri" pitchFamily="34" charset="0"/>
            </a:endParaRPr>
          </a:p>
        </p:txBody>
      </p:sp>
      <p:sp>
        <p:nvSpPr>
          <p:cNvPr id="45" name="TextBox 61"/>
          <p:cNvSpPr txBox="1">
            <a:spLocks noChangeArrowheads="1"/>
          </p:cNvSpPr>
          <p:nvPr/>
        </p:nvSpPr>
        <p:spPr bwMode="auto">
          <a:xfrm>
            <a:off x="5659429" y="1676400"/>
            <a:ext cx="8937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 smtClean="0">
                <a:latin typeface="Calibri" pitchFamily="34" charset="0"/>
              </a:rPr>
              <a:t>Solar PV</a:t>
            </a:r>
            <a:endParaRPr lang="en-CA" sz="1600" b="1" dirty="0">
              <a:latin typeface="Calibri" pitchFamily="34" charset="0"/>
            </a:endParaRPr>
          </a:p>
        </p:txBody>
      </p:sp>
      <p:sp>
        <p:nvSpPr>
          <p:cNvPr id="46" name="TextBox 61"/>
          <p:cNvSpPr txBox="1">
            <a:spLocks noChangeArrowheads="1"/>
          </p:cNvSpPr>
          <p:nvPr/>
        </p:nvSpPr>
        <p:spPr bwMode="auto">
          <a:xfrm>
            <a:off x="7054678" y="1676400"/>
            <a:ext cx="6415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 smtClean="0">
                <a:latin typeface="Calibri" pitchFamily="34" charset="0"/>
              </a:rPr>
              <a:t>Wind</a:t>
            </a:r>
            <a:endParaRPr lang="en-CA" sz="1600" b="1" dirty="0">
              <a:latin typeface="Calibri" pitchFamily="34" charset="0"/>
            </a:endParaRPr>
          </a:p>
        </p:txBody>
      </p:sp>
      <p:sp>
        <p:nvSpPr>
          <p:cNvPr id="47" name="TextBox 61"/>
          <p:cNvSpPr txBox="1">
            <a:spLocks noChangeArrowheads="1"/>
          </p:cNvSpPr>
          <p:nvPr/>
        </p:nvSpPr>
        <p:spPr bwMode="auto">
          <a:xfrm>
            <a:off x="7757532" y="1676400"/>
            <a:ext cx="10054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 dirty="0" smtClean="0">
                <a:latin typeface="Calibri" pitchFamily="34" charset="0"/>
              </a:rPr>
              <a:t>Power GT</a:t>
            </a:r>
            <a:endParaRPr lang="en-CA" sz="1600" b="1" dirty="0">
              <a:latin typeface="Calibri" pitchFamily="3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533400" y="3122613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23"/>
          <p:cNvSpPr txBox="1">
            <a:spLocks noChangeArrowheads="1"/>
          </p:cNvSpPr>
          <p:nvPr/>
        </p:nvSpPr>
        <p:spPr bwMode="auto">
          <a:xfrm>
            <a:off x="152400" y="2516187"/>
            <a:ext cx="2057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Subsidy per cent/kWh</a:t>
            </a:r>
            <a:endParaRPr lang="en-CA" sz="1200" dirty="0">
              <a:latin typeface="Calibri" pitchFamily="34" charset="0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533400" y="25146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123"/>
          <p:cNvSpPr txBox="1">
            <a:spLocks noChangeArrowheads="1"/>
          </p:cNvSpPr>
          <p:nvPr/>
        </p:nvSpPr>
        <p:spPr bwMode="auto">
          <a:xfrm>
            <a:off x="152400" y="2211387"/>
            <a:ext cx="2438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Grant per system (customer) [$]</a:t>
            </a:r>
            <a:endParaRPr lang="en-CA" sz="1200" dirty="0">
              <a:latin typeface="Calibri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33400" y="2819400"/>
            <a:ext cx="8382000" cy="158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23"/>
          <p:cNvSpPr txBox="1">
            <a:spLocks noChangeArrowheads="1"/>
          </p:cNvSpPr>
          <p:nvPr/>
        </p:nvSpPr>
        <p:spPr bwMode="auto">
          <a:xfrm>
            <a:off x="152400" y="2847201"/>
            <a:ext cx="2057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200" dirty="0" smtClean="0">
                <a:latin typeface="Calibri" pitchFamily="34" charset="0"/>
              </a:rPr>
              <a:t>Simple Payback [y]</a:t>
            </a:r>
            <a:endParaRPr lang="en-CA" sz="1200" dirty="0">
              <a:latin typeface="Calibri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6726" name="Fund" r:id="rId2" imgW="714240" imgH="228600"/>
        </mc:Choice>
        <mc:Fallback>
          <p:control name="Fund" r:id="rId2" imgW="714240" imgH="228600">
            <p:pic>
              <p:nvPicPr>
                <p:cNvPr id="3" name="Fund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3"/>
                <a:srcRect/>
                <a:stretch>
                  <a:fillRect/>
                </a:stretch>
              </p:blipFill>
              <p:spPr bwMode="auto">
                <a:xfrm>
                  <a:off x="2362200" y="1066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27" name="SpinButton9" r:id="rId3" imgW="228600" imgH="257040"/>
        </mc:Choice>
        <mc:Fallback>
          <p:control name="SpinButton9" r:id="rId3" imgW="228600" imgH="257040">
            <p:pic>
              <p:nvPicPr>
                <p:cNvPr id="7" name="SpinButton9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4"/>
                <a:srcRect/>
                <a:stretch>
                  <a:fillRect/>
                </a:stretch>
              </p:blipFill>
              <p:spPr bwMode="auto">
                <a:xfrm>
                  <a:off x="3048000" y="10668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28" name="GTAppl" r:id="rId4" imgW="714240" imgH="228600"/>
        </mc:Choice>
        <mc:Fallback>
          <p:control name="GTAppl" r:id="rId4" imgW="714240" imgH="228600">
            <p:pic>
              <p:nvPicPr>
                <p:cNvPr id="9" name="GTAppl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5"/>
                <a:srcRect/>
                <a:stretch>
                  <a:fillRect/>
                </a:stretch>
              </p:blipFill>
              <p:spPr bwMode="auto">
                <a:xfrm>
                  <a:off x="3429000" y="3200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29" name="NGAppl" r:id="rId5" imgW="714240" imgH="228600"/>
        </mc:Choice>
        <mc:Fallback>
          <p:control name="NGAppl" r:id="rId5" imgW="714240" imgH="228600">
            <p:pic>
              <p:nvPicPr>
                <p:cNvPr id="16" name="NGAppl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6"/>
                <a:srcRect/>
                <a:stretch>
                  <a:fillRect/>
                </a:stretch>
              </p:blipFill>
              <p:spPr bwMode="auto">
                <a:xfrm>
                  <a:off x="4648200" y="3200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0" name="GTJobs" r:id="rId6" imgW="714240" imgH="228600"/>
        </mc:Choice>
        <mc:Fallback>
          <p:control name="GTJobs" r:id="rId6" imgW="714240" imgH="228600">
            <p:pic>
              <p:nvPicPr>
                <p:cNvPr id="19" name="GTJob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7"/>
                <a:srcRect/>
                <a:stretch>
                  <a:fillRect/>
                </a:stretch>
              </p:blipFill>
              <p:spPr bwMode="auto">
                <a:xfrm>
                  <a:off x="34290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1" name="NGJobs" r:id="rId7" imgW="714240" imgH="228600"/>
        </mc:Choice>
        <mc:Fallback>
          <p:control name="NGJobs" r:id="rId7" imgW="714240" imgH="228600">
            <p:pic>
              <p:nvPicPr>
                <p:cNvPr id="21" name="NGJob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8"/>
                <a:srcRect/>
                <a:stretch>
                  <a:fillRect/>
                </a:stretch>
              </p:blipFill>
              <p:spPr bwMode="auto">
                <a:xfrm>
                  <a:off x="46482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2" name="GTSavEnergy" r:id="rId8" imgW="714240" imgH="228600"/>
        </mc:Choice>
        <mc:Fallback>
          <p:control name="GTSavEnergy" r:id="rId8" imgW="714240" imgH="228600">
            <p:pic>
              <p:nvPicPr>
                <p:cNvPr id="22" name="GTSav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9"/>
                <a:srcRect/>
                <a:stretch>
                  <a:fillRect/>
                </a:stretch>
              </p:blipFill>
              <p:spPr bwMode="auto">
                <a:xfrm>
                  <a:off x="3429000" y="3810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3" name="NGSavEnergy" r:id="rId9" imgW="714240" imgH="228600"/>
        </mc:Choice>
        <mc:Fallback>
          <p:control name="NGSavEnergy" r:id="rId9" imgW="714240" imgH="228600">
            <p:pic>
              <p:nvPicPr>
                <p:cNvPr id="34" name="NGSav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0"/>
                <a:srcRect/>
                <a:stretch>
                  <a:fillRect/>
                </a:stretch>
              </p:blipFill>
              <p:spPr bwMode="auto">
                <a:xfrm>
                  <a:off x="4648200" y="3810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4" name="GTSavEmission" r:id="rId10" imgW="714240" imgH="228600"/>
        </mc:Choice>
        <mc:Fallback>
          <p:control name="GTSavEmission" r:id="rId10" imgW="714240" imgH="228600">
            <p:pic>
              <p:nvPicPr>
                <p:cNvPr id="37" name="GTSav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1"/>
                <a:srcRect/>
                <a:stretch>
                  <a:fillRect/>
                </a:stretch>
              </p:blipFill>
              <p:spPr bwMode="auto">
                <a:xfrm>
                  <a:off x="3429000" y="4114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5" name="NGSavEmission" r:id="rId11" imgW="714240" imgH="228600"/>
        </mc:Choice>
        <mc:Fallback>
          <p:control name="NGSavEmission" r:id="rId11" imgW="714240" imgH="228600">
            <p:pic>
              <p:nvPicPr>
                <p:cNvPr id="38" name="NGSav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2"/>
                <a:srcRect/>
                <a:stretch>
                  <a:fillRect/>
                </a:stretch>
              </p:blipFill>
              <p:spPr bwMode="auto">
                <a:xfrm>
                  <a:off x="4648200" y="4114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6" name="GTEff" r:id="rId12" imgW="714240" imgH="228600"/>
        </mc:Choice>
        <mc:Fallback>
          <p:control name="GTEff" r:id="rId12" imgW="714240" imgH="228600">
            <p:pic>
              <p:nvPicPr>
                <p:cNvPr id="39" name="GT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3"/>
                <a:srcRect/>
                <a:stretch>
                  <a:fillRect/>
                </a:stretch>
              </p:blipFill>
              <p:spPr bwMode="auto">
                <a:xfrm>
                  <a:off x="3429000" y="4419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7" name="NGEff" r:id="rId13" imgW="714240" imgH="228600"/>
        </mc:Choice>
        <mc:Fallback>
          <p:control name="NGEff" r:id="rId13" imgW="714240" imgH="228600">
            <p:pic>
              <p:nvPicPr>
                <p:cNvPr id="40" name="NG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4"/>
                <a:srcRect/>
                <a:stretch>
                  <a:fillRect/>
                </a:stretch>
              </p:blipFill>
              <p:spPr bwMode="auto">
                <a:xfrm>
                  <a:off x="4648200" y="4419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8" name="GTIncome" r:id="rId14" imgW="714240" imgH="228600"/>
        </mc:Choice>
        <mc:Fallback>
          <p:control name="GTIncome" r:id="rId14" imgW="714240" imgH="228600">
            <p:pic>
              <p:nvPicPr>
                <p:cNvPr id="41" name="GTInc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5"/>
                <a:srcRect/>
                <a:stretch>
                  <a:fillRect/>
                </a:stretch>
              </p:blipFill>
              <p:spPr bwMode="auto">
                <a:xfrm>
                  <a:off x="3429000" y="5029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39" name="NGIncome" r:id="rId15" imgW="714240" imgH="228600"/>
        </mc:Choice>
        <mc:Fallback>
          <p:control name="NGIncome" r:id="rId15" imgW="714240" imgH="228600">
            <p:pic>
              <p:nvPicPr>
                <p:cNvPr id="42" name="NGInc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6"/>
                <a:srcRect/>
                <a:stretch>
                  <a:fillRect/>
                </a:stretch>
              </p:blipFill>
              <p:spPr bwMode="auto">
                <a:xfrm>
                  <a:off x="4648200" y="5029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0" name="GTGDP" r:id="rId16" imgW="714240" imgH="228600"/>
        </mc:Choice>
        <mc:Fallback>
          <p:control name="GTGDP" r:id="rId16" imgW="714240" imgH="228600">
            <p:pic>
              <p:nvPicPr>
                <p:cNvPr id="43" name="GTGD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7"/>
                <a:srcRect/>
                <a:stretch>
                  <a:fillRect/>
                </a:stretch>
              </p:blipFill>
              <p:spPr bwMode="auto">
                <a:xfrm>
                  <a:off x="34290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1" name="NGGDP" r:id="rId17" imgW="714240" imgH="228600"/>
        </mc:Choice>
        <mc:Fallback>
          <p:control name="NGGDP" r:id="rId17" imgW="714240" imgH="228600">
            <p:pic>
              <p:nvPicPr>
                <p:cNvPr id="49" name="NGGD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8"/>
                <a:srcRect/>
                <a:stretch>
                  <a:fillRect/>
                </a:stretch>
              </p:blipFill>
              <p:spPr bwMode="auto">
                <a:xfrm>
                  <a:off x="46482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2" name="GTBus" r:id="rId18" imgW="714240" imgH="228600"/>
        </mc:Choice>
        <mc:Fallback>
          <p:control name="GTBus" r:id="rId18" imgW="714240" imgH="228600">
            <p:pic>
              <p:nvPicPr>
                <p:cNvPr id="50" name="GT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9"/>
                <a:srcRect/>
                <a:stretch>
                  <a:fillRect/>
                </a:stretch>
              </p:blipFill>
              <p:spPr bwMode="auto">
                <a:xfrm>
                  <a:off x="3429000" y="4724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3" name="NGBus" r:id="rId19" imgW="714240" imgH="228600"/>
        </mc:Choice>
        <mc:Fallback>
          <p:control name="NGBus" r:id="rId19" imgW="714240" imgH="228600">
            <p:pic>
              <p:nvPicPr>
                <p:cNvPr id="54" name="NG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0"/>
                <a:srcRect/>
                <a:stretch>
                  <a:fillRect/>
                </a:stretch>
              </p:blipFill>
              <p:spPr bwMode="auto">
                <a:xfrm>
                  <a:off x="4648200" y="4724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4" name="PVAppl" r:id="rId20" imgW="714240" imgH="228600"/>
        </mc:Choice>
        <mc:Fallback>
          <p:control name="PVAppl" r:id="rId20" imgW="714240" imgH="228600">
            <p:pic>
              <p:nvPicPr>
                <p:cNvPr id="57" name="PVAppl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1"/>
                <a:srcRect/>
                <a:stretch>
                  <a:fillRect/>
                </a:stretch>
              </p:blipFill>
              <p:spPr bwMode="auto">
                <a:xfrm>
                  <a:off x="5765800" y="3200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5" name="PVJobs" r:id="rId21" imgW="714240" imgH="228600"/>
        </mc:Choice>
        <mc:Fallback>
          <p:control name="PVJobs" r:id="rId21" imgW="714240" imgH="228600">
            <p:pic>
              <p:nvPicPr>
                <p:cNvPr id="58" name="PVJob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2"/>
                <a:srcRect/>
                <a:stretch>
                  <a:fillRect/>
                </a:stretch>
              </p:blipFill>
              <p:spPr bwMode="auto">
                <a:xfrm>
                  <a:off x="57658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6" name="PVSavEnergy" r:id="rId22" imgW="714240" imgH="228600"/>
        </mc:Choice>
        <mc:Fallback>
          <p:control name="PVSavEnergy" r:id="rId22" imgW="714240" imgH="228600">
            <p:pic>
              <p:nvPicPr>
                <p:cNvPr id="59" name="PVSav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3"/>
                <a:srcRect/>
                <a:stretch>
                  <a:fillRect/>
                </a:stretch>
              </p:blipFill>
              <p:spPr bwMode="auto">
                <a:xfrm>
                  <a:off x="5765800" y="3810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7" name="PVSavEmission" r:id="rId23" imgW="714240" imgH="228600"/>
        </mc:Choice>
        <mc:Fallback>
          <p:control name="PVSavEmission" r:id="rId23" imgW="714240" imgH="228600">
            <p:pic>
              <p:nvPicPr>
                <p:cNvPr id="60" name="PVSav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4"/>
                <a:srcRect/>
                <a:stretch>
                  <a:fillRect/>
                </a:stretch>
              </p:blipFill>
              <p:spPr bwMode="auto">
                <a:xfrm>
                  <a:off x="5765800" y="4114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8" name="PVEff" r:id="rId24" imgW="714240" imgH="228600"/>
        </mc:Choice>
        <mc:Fallback>
          <p:control name="PVEff" r:id="rId24" imgW="714240" imgH="228600">
            <p:pic>
              <p:nvPicPr>
                <p:cNvPr id="61" name="PV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5"/>
                <a:srcRect/>
                <a:stretch>
                  <a:fillRect/>
                </a:stretch>
              </p:blipFill>
              <p:spPr bwMode="auto">
                <a:xfrm>
                  <a:off x="5765800" y="4419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49" name="pvIncome" r:id="rId25" imgW="714240" imgH="228600"/>
        </mc:Choice>
        <mc:Fallback>
          <p:control name="pvIncome" r:id="rId25" imgW="714240" imgH="228600">
            <p:pic>
              <p:nvPicPr>
                <p:cNvPr id="62" name="pvInc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6"/>
                <a:srcRect/>
                <a:stretch>
                  <a:fillRect/>
                </a:stretch>
              </p:blipFill>
              <p:spPr bwMode="auto">
                <a:xfrm>
                  <a:off x="5765800" y="5029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0" name="PVGDP" r:id="rId26" imgW="714240" imgH="228600"/>
        </mc:Choice>
        <mc:Fallback>
          <p:control name="PVGDP" r:id="rId26" imgW="714240" imgH="228600">
            <p:pic>
              <p:nvPicPr>
                <p:cNvPr id="63" name="PVGD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7"/>
                <a:srcRect/>
                <a:stretch>
                  <a:fillRect/>
                </a:stretch>
              </p:blipFill>
              <p:spPr bwMode="auto">
                <a:xfrm>
                  <a:off x="57658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1" name="PVBus" r:id="rId27" imgW="714240" imgH="228600"/>
        </mc:Choice>
        <mc:Fallback>
          <p:control name="PVBus" r:id="rId27" imgW="714240" imgH="228600">
            <p:pic>
              <p:nvPicPr>
                <p:cNvPr id="64" name="PV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2"/>
                <a:srcRect/>
                <a:stretch>
                  <a:fillRect/>
                </a:stretch>
              </p:blipFill>
              <p:spPr bwMode="auto">
                <a:xfrm>
                  <a:off x="5765800" y="4724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2" name="WNAppl" r:id="rId28" imgW="714240" imgH="228600"/>
        </mc:Choice>
        <mc:Fallback>
          <p:control name="WNAppl" r:id="rId28" imgW="714240" imgH="228600">
            <p:pic>
              <p:nvPicPr>
                <p:cNvPr id="65" name="WNAppl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8"/>
                <a:srcRect/>
                <a:stretch>
                  <a:fillRect/>
                </a:stretch>
              </p:blipFill>
              <p:spPr bwMode="auto">
                <a:xfrm>
                  <a:off x="6908800" y="3200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3" name="WNJobs" r:id="rId29" imgW="714240" imgH="228600"/>
        </mc:Choice>
        <mc:Fallback>
          <p:control name="WNJobs" r:id="rId29" imgW="714240" imgH="228600">
            <p:pic>
              <p:nvPicPr>
                <p:cNvPr id="66" name="WNJob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9"/>
                <a:srcRect/>
                <a:stretch>
                  <a:fillRect/>
                </a:stretch>
              </p:blipFill>
              <p:spPr bwMode="auto">
                <a:xfrm>
                  <a:off x="69088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4" name="WNSavEnergy" r:id="rId30" imgW="714240" imgH="228600"/>
        </mc:Choice>
        <mc:Fallback>
          <p:control name="WNSavEnergy" r:id="rId30" imgW="714240" imgH="228600">
            <p:pic>
              <p:nvPicPr>
                <p:cNvPr id="67" name="WNSav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0"/>
                <a:srcRect/>
                <a:stretch>
                  <a:fillRect/>
                </a:stretch>
              </p:blipFill>
              <p:spPr bwMode="auto">
                <a:xfrm>
                  <a:off x="6908800" y="3810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5" name="WNSavEmission" r:id="rId31" imgW="714240" imgH="228600"/>
        </mc:Choice>
        <mc:Fallback>
          <p:control name="WNSavEmission" r:id="rId31" imgW="714240" imgH="228600">
            <p:pic>
              <p:nvPicPr>
                <p:cNvPr id="68" name="WNSav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1"/>
                <a:srcRect/>
                <a:stretch>
                  <a:fillRect/>
                </a:stretch>
              </p:blipFill>
              <p:spPr bwMode="auto">
                <a:xfrm>
                  <a:off x="6908800" y="4114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6" name="WNEff" r:id="rId32" imgW="714240" imgH="228600"/>
        </mc:Choice>
        <mc:Fallback>
          <p:control name="WNEff" r:id="rId32" imgW="714240" imgH="228600">
            <p:pic>
              <p:nvPicPr>
                <p:cNvPr id="69" name="WN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2"/>
                <a:srcRect/>
                <a:stretch>
                  <a:fillRect/>
                </a:stretch>
              </p:blipFill>
              <p:spPr bwMode="auto">
                <a:xfrm>
                  <a:off x="6908800" y="4419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7" name="WNIncome" r:id="rId33" imgW="714240" imgH="228600"/>
        </mc:Choice>
        <mc:Fallback>
          <p:control name="WNIncome" r:id="rId33" imgW="714240" imgH="228600">
            <p:pic>
              <p:nvPicPr>
                <p:cNvPr id="70" name="WNInc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3"/>
                <a:srcRect/>
                <a:stretch>
                  <a:fillRect/>
                </a:stretch>
              </p:blipFill>
              <p:spPr bwMode="auto">
                <a:xfrm>
                  <a:off x="6908800" y="5029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8" name="WNGDP" r:id="rId34" imgW="714240" imgH="228600"/>
        </mc:Choice>
        <mc:Fallback>
          <p:control name="WNGDP" r:id="rId34" imgW="714240" imgH="228600">
            <p:pic>
              <p:nvPicPr>
                <p:cNvPr id="71" name="WNGD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4"/>
                <a:srcRect/>
                <a:stretch>
                  <a:fillRect/>
                </a:stretch>
              </p:blipFill>
              <p:spPr bwMode="auto">
                <a:xfrm>
                  <a:off x="69088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59" name="WNBus" r:id="rId35" imgW="714240" imgH="228600"/>
        </mc:Choice>
        <mc:Fallback>
          <p:control name="WNBus" r:id="rId35" imgW="714240" imgH="228600">
            <p:pic>
              <p:nvPicPr>
                <p:cNvPr id="72" name="WN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5"/>
                <a:srcRect/>
                <a:stretch>
                  <a:fillRect/>
                </a:stretch>
              </p:blipFill>
              <p:spPr bwMode="auto">
                <a:xfrm>
                  <a:off x="6908800" y="4724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0" name="PGTAppl" r:id="rId36" imgW="714240" imgH="228600"/>
        </mc:Choice>
        <mc:Fallback>
          <p:control name="PGTAppl" r:id="rId36" imgW="714240" imgH="228600">
            <p:pic>
              <p:nvPicPr>
                <p:cNvPr id="73" name="PGTAppl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6"/>
                <a:srcRect/>
                <a:stretch>
                  <a:fillRect/>
                </a:stretch>
              </p:blipFill>
              <p:spPr bwMode="auto">
                <a:xfrm>
                  <a:off x="8001000" y="3200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1" name="PGTJobs" r:id="rId37" imgW="714240" imgH="228600"/>
        </mc:Choice>
        <mc:Fallback>
          <p:control name="PGTJobs" r:id="rId37" imgW="714240" imgH="228600">
            <p:pic>
              <p:nvPicPr>
                <p:cNvPr id="74" name="PGTJob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8001000" y="3505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2" name="PGTSavEnergy" r:id="rId38" imgW="714240" imgH="228600"/>
        </mc:Choice>
        <mc:Fallback>
          <p:control name="PGTSavEnergy" r:id="rId38" imgW="714240" imgH="228600">
            <p:pic>
              <p:nvPicPr>
                <p:cNvPr id="75" name="PGTSavEnergy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8001000" y="3810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3" name="PGTSavEmission" r:id="rId39" imgW="714240" imgH="228600"/>
        </mc:Choice>
        <mc:Fallback>
          <p:control name="PGTSavEmission" r:id="rId39" imgW="714240" imgH="228600">
            <p:pic>
              <p:nvPicPr>
                <p:cNvPr id="76" name="PGTSavEmission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8001000" y="4114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4" name="PGTEff" r:id="rId40" imgW="714240" imgH="228600"/>
        </mc:Choice>
        <mc:Fallback>
          <p:control name="PGTEff" r:id="rId40" imgW="714240" imgH="228600">
            <p:pic>
              <p:nvPicPr>
                <p:cNvPr id="77" name="PGTEff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8001000" y="4419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5" name="PGTIncome" r:id="rId41" imgW="714240" imgH="228600"/>
        </mc:Choice>
        <mc:Fallback>
          <p:control name="PGTIncome" r:id="rId41" imgW="714240" imgH="228600">
            <p:pic>
              <p:nvPicPr>
                <p:cNvPr id="78" name="PGTIncome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8001000" y="50292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6" name="PGTGDP" r:id="rId42" imgW="714240" imgH="228600"/>
        </mc:Choice>
        <mc:Fallback>
          <p:control name="PGTGDP" r:id="rId42" imgW="714240" imgH="228600">
            <p:pic>
              <p:nvPicPr>
                <p:cNvPr id="79" name="PGTGDP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6"/>
                <a:srcRect/>
                <a:stretch>
                  <a:fillRect/>
                </a:stretch>
              </p:blipFill>
              <p:spPr bwMode="auto">
                <a:xfrm>
                  <a:off x="8001000" y="5334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7" name="PGTBus" r:id="rId43" imgW="714240" imgH="228600"/>
        </mc:Choice>
        <mc:Fallback>
          <p:control name="PGTBus" r:id="rId43" imgW="714240" imgH="228600">
            <p:pic>
              <p:nvPicPr>
                <p:cNvPr id="80" name="PGTBus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8001000" y="47244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8" name="PVperkw" r:id="rId44" imgW="714240" imgH="228600"/>
        </mc:Choice>
        <mc:Fallback>
          <p:control name="PVperkw" r:id="rId44" imgW="714240" imgH="228600">
            <p:pic>
              <p:nvPicPr>
                <p:cNvPr id="81" name="PVperkw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8"/>
                <a:srcRect/>
                <a:stretch>
                  <a:fillRect/>
                </a:stretch>
              </p:blipFill>
              <p:spPr bwMode="auto">
                <a:xfrm>
                  <a:off x="57912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69" name="WNperkw" r:id="rId45" imgW="714240" imgH="228600"/>
        </mc:Choice>
        <mc:Fallback>
          <p:control name="WNperkw" r:id="rId45" imgW="714240" imgH="228600">
            <p:pic>
              <p:nvPicPr>
                <p:cNvPr id="82" name="WNperkw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9"/>
                <a:srcRect/>
                <a:stretch>
                  <a:fillRect/>
                </a:stretch>
              </p:blipFill>
              <p:spPr bwMode="auto">
                <a:xfrm>
                  <a:off x="69088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0" name="PGTPVperkw" r:id="rId46" imgW="714240" imgH="228600"/>
        </mc:Choice>
        <mc:Fallback>
          <p:control name="PGTPVperkw" r:id="rId46" imgW="714240" imgH="228600">
            <p:pic>
              <p:nvPicPr>
                <p:cNvPr id="83" name="PGTPVperkw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7975600" y="25908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1" name="GTGrant" r:id="rId47" imgW="714240" imgH="228600"/>
        </mc:Choice>
        <mc:Fallback>
          <p:control name="GTGrant" r:id="rId47" imgW="714240" imgH="228600">
            <p:pic>
              <p:nvPicPr>
                <p:cNvPr id="84" name="GT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0"/>
                <a:srcRect/>
                <a:stretch>
                  <a:fillRect/>
                </a:stretch>
              </p:blipFill>
              <p:spPr bwMode="auto">
                <a:xfrm>
                  <a:off x="3429000" y="2286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2" name="NGGrant" r:id="rId48" imgW="714240" imgH="228600"/>
        </mc:Choice>
        <mc:Fallback>
          <p:control name="NGGrant" r:id="rId48" imgW="714240" imgH="228600">
            <p:pic>
              <p:nvPicPr>
                <p:cNvPr id="85" name="NG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1"/>
                <a:srcRect/>
                <a:stretch>
                  <a:fillRect/>
                </a:stretch>
              </p:blipFill>
              <p:spPr bwMode="auto">
                <a:xfrm>
                  <a:off x="4648200" y="2286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3" name="pvGrant" r:id="rId49" imgW="714240" imgH="228600"/>
        </mc:Choice>
        <mc:Fallback>
          <p:control name="pvGrant" r:id="rId49" imgW="714240" imgH="228600">
            <p:pic>
              <p:nvPicPr>
                <p:cNvPr id="86" name="pv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2"/>
                <a:srcRect/>
                <a:stretch>
                  <a:fillRect/>
                </a:stretch>
              </p:blipFill>
              <p:spPr bwMode="auto">
                <a:xfrm>
                  <a:off x="5791200" y="2286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4" name="WNGrant" r:id="rId50" imgW="714240" imgH="228600"/>
        </mc:Choice>
        <mc:Fallback>
          <p:control name="WNGrant" r:id="rId50" imgW="714240" imgH="228600">
            <p:pic>
              <p:nvPicPr>
                <p:cNvPr id="87" name="WN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3"/>
                <a:srcRect/>
                <a:stretch>
                  <a:fillRect/>
                </a:stretch>
              </p:blipFill>
              <p:spPr bwMode="auto">
                <a:xfrm>
                  <a:off x="6908800" y="2286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5" name="PGTGrant" r:id="rId51" imgW="714240" imgH="228600"/>
        </mc:Choice>
        <mc:Fallback>
          <p:control name="PGTGrant" r:id="rId51" imgW="714240" imgH="228600">
            <p:pic>
              <p:nvPicPr>
                <p:cNvPr id="88" name="PGTGrant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4"/>
                <a:srcRect/>
                <a:stretch>
                  <a:fillRect/>
                </a:stretch>
              </p:blipFill>
              <p:spPr bwMode="auto">
                <a:xfrm>
                  <a:off x="7975600" y="22860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6" name="SpinButton1" r:id="rId52" imgW="228600" imgH="257040"/>
        </mc:Choice>
        <mc:Fallback>
          <p:control name="SpinButton1" r:id="rId52" imgW="228600" imgH="257040">
            <p:pic>
              <p:nvPicPr>
                <p:cNvPr id="89" name="SpinButt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4"/>
                <a:srcRect/>
                <a:stretch>
                  <a:fillRect/>
                </a:stretch>
              </p:blipFill>
              <p:spPr bwMode="auto">
                <a:xfrm>
                  <a:off x="4114800" y="2286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7" name="SpinButton2" r:id="rId53" imgW="228600" imgH="257040"/>
        </mc:Choice>
        <mc:Fallback>
          <p:control name="SpinButton2" r:id="rId53" imgW="228600" imgH="257040">
            <p:pic>
              <p:nvPicPr>
                <p:cNvPr id="90" name="SpinButt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4"/>
                <a:srcRect/>
                <a:stretch>
                  <a:fillRect/>
                </a:stretch>
              </p:blipFill>
              <p:spPr bwMode="auto">
                <a:xfrm>
                  <a:off x="5334000" y="2286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8" name="SpinButton3" r:id="rId54" imgW="228600" imgH="257040"/>
        </mc:Choice>
        <mc:Fallback>
          <p:control name="SpinButton3" r:id="rId54" imgW="228600" imgH="257040">
            <p:pic>
              <p:nvPicPr>
                <p:cNvPr id="91" name="SpinButt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4"/>
                <a:srcRect/>
                <a:stretch>
                  <a:fillRect/>
                </a:stretch>
              </p:blipFill>
              <p:spPr bwMode="auto">
                <a:xfrm>
                  <a:off x="6477000" y="2286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79" name="SpinButton4" r:id="rId55" imgW="228600" imgH="257040"/>
        </mc:Choice>
        <mc:Fallback>
          <p:control name="SpinButton4" r:id="rId55" imgW="228600" imgH="257040">
            <p:pic>
              <p:nvPicPr>
                <p:cNvPr id="92" name="SpinButton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4"/>
                <a:srcRect/>
                <a:stretch>
                  <a:fillRect/>
                </a:stretch>
              </p:blipFill>
              <p:spPr bwMode="auto">
                <a:xfrm>
                  <a:off x="7620000" y="2286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80" name="SpinButton5" r:id="rId56" imgW="228600" imgH="257040"/>
        </mc:Choice>
        <mc:Fallback>
          <p:control name="SpinButton5" r:id="rId56" imgW="228600" imgH="257040">
            <p:pic>
              <p:nvPicPr>
                <p:cNvPr id="93" name="SpinButton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4"/>
                <a:srcRect/>
                <a:stretch>
                  <a:fillRect/>
                </a:stretch>
              </p:blipFill>
              <p:spPr bwMode="auto">
                <a:xfrm>
                  <a:off x="8686800" y="2286000"/>
                  <a:ext cx="228600" cy="25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81" name="GTPayback" r:id="rId57" imgW="714240" imgH="228600"/>
        </mc:Choice>
        <mc:Fallback>
          <p:control name="GTPayback" r:id="rId57" imgW="714240" imgH="228600">
            <p:pic>
              <p:nvPicPr>
                <p:cNvPr id="94" name="GT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5"/>
                <a:srcRect/>
                <a:stretch>
                  <a:fillRect/>
                </a:stretch>
              </p:blipFill>
              <p:spPr bwMode="auto">
                <a:xfrm>
                  <a:off x="3429000" y="2895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82" name="NGPayback" r:id="rId58" imgW="714240" imgH="228600"/>
        </mc:Choice>
        <mc:Fallback>
          <p:control name="NGPayback" r:id="rId58" imgW="714240" imgH="228600">
            <p:pic>
              <p:nvPicPr>
                <p:cNvPr id="95" name="NG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5"/>
                <a:srcRect/>
                <a:stretch>
                  <a:fillRect/>
                </a:stretch>
              </p:blipFill>
              <p:spPr bwMode="auto">
                <a:xfrm>
                  <a:off x="4648200" y="2895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83" name="PVPayback" r:id="rId59" imgW="714240" imgH="228600"/>
        </mc:Choice>
        <mc:Fallback>
          <p:control name="PVPayback" r:id="rId59" imgW="714240" imgH="228600">
            <p:pic>
              <p:nvPicPr>
                <p:cNvPr id="96" name="PV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6"/>
                <a:srcRect/>
                <a:stretch>
                  <a:fillRect/>
                </a:stretch>
              </p:blipFill>
              <p:spPr bwMode="auto">
                <a:xfrm>
                  <a:off x="5791200" y="2895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84" name="WNPayback" r:id="rId60" imgW="714240" imgH="228600"/>
        </mc:Choice>
        <mc:Fallback>
          <p:control name="WNPayback" r:id="rId60" imgW="714240" imgH="228600">
            <p:pic>
              <p:nvPicPr>
                <p:cNvPr id="97" name="WN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7"/>
                <a:srcRect/>
                <a:stretch>
                  <a:fillRect/>
                </a:stretch>
              </p:blipFill>
              <p:spPr bwMode="auto">
                <a:xfrm>
                  <a:off x="6908800" y="2895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6785" name="PGTPayback" r:id="rId61" imgW="714240" imgH="228600"/>
        </mc:Choice>
        <mc:Fallback>
          <p:control name="PGTPayback" r:id="rId61" imgW="714240" imgH="228600">
            <p:pic>
              <p:nvPicPr>
                <p:cNvPr id="98" name="PGTPayback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7"/>
                <a:srcRect/>
                <a:stretch>
                  <a:fillRect/>
                </a:stretch>
              </p:blipFill>
              <p:spPr bwMode="auto">
                <a:xfrm>
                  <a:off x="8001000" y="2895600"/>
                  <a:ext cx="7112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14969</TotalTime>
  <Words>735</Words>
  <Application>Microsoft Office PowerPoint</Application>
  <PresentationFormat>On-screen Show (4:3)</PresentationFormat>
  <Paragraphs>156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GT and/or HE Furnace</vt:lpstr>
      <vt:lpstr>Residential energy use</vt:lpstr>
      <vt:lpstr>Emissions</vt:lpstr>
      <vt:lpstr>Markets</vt:lpstr>
      <vt:lpstr>Markets</vt:lpstr>
      <vt:lpstr>Payback based on RRO-ENMAX</vt:lpstr>
      <vt:lpstr>Conclusions for residential sector</vt:lpstr>
      <vt:lpstr>Conclusions for residential sector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 in AB – residential sector</dc:title>
  <dc:creator>gustato</dc:creator>
  <cp:lastModifiedBy>Gustavo Hernandez</cp:lastModifiedBy>
  <cp:revision>567</cp:revision>
  <dcterms:created xsi:type="dcterms:W3CDTF">2006-08-16T00:00:00Z</dcterms:created>
  <dcterms:modified xsi:type="dcterms:W3CDTF">2016-02-09T01:21:09Z</dcterms:modified>
</cp:coreProperties>
</file>